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91" r:id="rId4"/>
    <p:sldId id="294" r:id="rId5"/>
    <p:sldId id="296" r:id="rId6"/>
    <p:sldId id="297" r:id="rId7"/>
    <p:sldId id="300" r:id="rId8"/>
    <p:sldId id="298" r:id="rId9"/>
    <p:sldId id="292" r:id="rId10"/>
    <p:sldId id="286" r:id="rId11"/>
    <p:sldId id="287" r:id="rId12"/>
    <p:sldId id="301" r:id="rId13"/>
    <p:sldId id="303" r:id="rId14"/>
    <p:sldId id="288" r:id="rId15"/>
    <p:sldId id="305" r:id="rId16"/>
    <p:sldId id="304" r:id="rId17"/>
    <p:sldId id="289" r:id="rId18"/>
    <p:sldId id="312" r:id="rId19"/>
    <p:sldId id="306" r:id="rId20"/>
    <p:sldId id="307" r:id="rId21"/>
    <p:sldId id="308" r:id="rId22"/>
    <p:sldId id="313" r:id="rId23"/>
    <p:sldId id="314" r:id="rId24"/>
    <p:sldId id="310" r:id="rId25"/>
    <p:sldId id="282" r:id="rId26"/>
    <p:sldId id="316" r:id="rId27"/>
    <p:sldId id="293" r:id="rId28"/>
    <p:sldId id="302" r:id="rId29"/>
    <p:sldId id="319" r:id="rId30"/>
    <p:sldId id="320" r:id="rId31"/>
    <p:sldId id="315" r:id="rId32"/>
    <p:sldId id="318" r:id="rId33"/>
    <p:sldId id="317" r:id="rId3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70" autoAdjust="0"/>
  </p:normalViewPr>
  <p:slideViewPr>
    <p:cSldViewPr snapToGrid="0">
      <p:cViewPr varScale="1">
        <p:scale>
          <a:sx n="75" d="100"/>
          <a:sy n="75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A8CB2-E714-4B07-A0C8-0C48BB4D3461}" type="datetimeFigureOut">
              <a:rPr lang="da-DK" smtClean="0"/>
              <a:t>02-09-2019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172B6-9F31-4703-9139-F0CE0C3B95F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675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14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/>
              <a:t>Main </a:t>
            </a:r>
            <a:r>
              <a:rPr lang="hu-HU" baseline="0" dirty="0" err="1"/>
              <a:t>challenges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Physical</a:t>
            </a:r>
            <a:r>
              <a:rPr lang="hu-HU" baseline="0" dirty="0"/>
              <a:t> </a:t>
            </a:r>
            <a:r>
              <a:rPr lang="hu-HU" baseline="0" dirty="0" err="1"/>
              <a:t>background</a:t>
            </a:r>
            <a:r>
              <a:rPr lang="hu-HU" baseline="0" dirty="0"/>
              <a:t>: </a:t>
            </a:r>
            <a:r>
              <a:rPr lang="hu-HU" baseline="0" dirty="0" err="1"/>
              <a:t>heat</a:t>
            </a:r>
            <a:r>
              <a:rPr lang="hu-HU" baseline="0" dirty="0"/>
              <a:t> flow </a:t>
            </a:r>
            <a:r>
              <a:rPr lang="hu-HU" baseline="0" dirty="0" err="1"/>
              <a:t>rate</a:t>
            </a:r>
            <a:r>
              <a:rPr lang="hu-HU" baseline="0" dirty="0"/>
              <a:t> </a:t>
            </a:r>
            <a:r>
              <a:rPr lang="hu-HU" baseline="0" dirty="0" err="1"/>
              <a:t>should</a:t>
            </a:r>
            <a:r>
              <a:rPr lang="hu-HU" baseline="0" dirty="0"/>
              <a:t> be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linear</a:t>
            </a:r>
            <a:r>
              <a:rPr lang="hu-HU" baseline="0" dirty="0"/>
              <a:t> </a:t>
            </a:r>
            <a:r>
              <a:rPr lang="hu-HU" baseline="0" dirty="0" err="1"/>
              <a:t>combination</a:t>
            </a:r>
            <a:r>
              <a:rPr lang="hu-HU" baseline="0" dirty="0"/>
              <a:t> of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energy</a:t>
            </a:r>
            <a:r>
              <a:rPr lang="hu-HU" baseline="0" dirty="0"/>
              <a:t> flow </a:t>
            </a:r>
            <a:r>
              <a:rPr lang="hu-HU" baseline="0" dirty="0" err="1"/>
              <a:t>rates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Error</a:t>
            </a:r>
            <a:r>
              <a:rPr lang="hu-HU" baseline="0" dirty="0"/>
              <a:t> of </a:t>
            </a:r>
            <a:r>
              <a:rPr lang="hu-HU" baseline="0" dirty="0" err="1"/>
              <a:t>this</a:t>
            </a:r>
            <a:r>
              <a:rPr lang="hu-HU" baseline="0" dirty="0"/>
              <a:t> </a:t>
            </a:r>
            <a:r>
              <a:rPr lang="hu-HU" baseline="0" dirty="0" err="1"/>
              <a:t>assumptions</a:t>
            </a:r>
            <a:r>
              <a:rPr lang="hu-HU" baseline="0" dirty="0"/>
              <a:t> is </a:t>
            </a:r>
            <a:r>
              <a:rPr lang="hu-HU" baseline="0" dirty="0" err="1"/>
              <a:t>caused</a:t>
            </a:r>
            <a:r>
              <a:rPr lang="hu-HU" baseline="0" dirty="0"/>
              <a:t> </a:t>
            </a:r>
            <a:r>
              <a:rPr lang="hu-HU" baseline="0" dirty="0" err="1"/>
              <a:t>by</a:t>
            </a:r>
            <a:r>
              <a:rPr lang="hu-HU" baseline="0" dirty="0"/>
              <a:t> </a:t>
            </a:r>
            <a:r>
              <a:rPr lang="hu-HU" baseline="0" dirty="0" err="1"/>
              <a:t>transients</a:t>
            </a:r>
            <a:r>
              <a:rPr lang="hu-HU" baseline="0" dirty="0"/>
              <a:t>, </a:t>
            </a:r>
            <a:r>
              <a:rPr lang="hu-HU" baseline="0" dirty="0" err="1"/>
              <a:t>energy</a:t>
            </a:r>
            <a:r>
              <a:rPr lang="hu-HU" baseline="0" dirty="0"/>
              <a:t> </a:t>
            </a:r>
            <a:r>
              <a:rPr lang="hu-HU" baseline="0" dirty="0" err="1"/>
              <a:t>accumulation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Error</a:t>
            </a:r>
            <a:r>
              <a:rPr lang="hu-HU" baseline="0" dirty="0"/>
              <a:t> is </a:t>
            </a:r>
            <a:r>
              <a:rPr lang="hu-HU" baseline="0" dirty="0" err="1"/>
              <a:t>bounded</a:t>
            </a:r>
            <a:r>
              <a:rPr lang="hu-HU" baseline="0" dirty="0"/>
              <a:t> </a:t>
            </a:r>
            <a:r>
              <a:rPr lang="hu-HU" baseline="0" dirty="0" err="1"/>
              <a:t>in</a:t>
            </a:r>
            <a:r>
              <a:rPr lang="hu-HU" baseline="0" dirty="0"/>
              <a:t> </a:t>
            </a:r>
            <a:r>
              <a:rPr lang="hu-HU" baseline="0" dirty="0" err="1"/>
              <a:t>case</a:t>
            </a:r>
            <a:r>
              <a:rPr lang="hu-HU" baseline="0" dirty="0"/>
              <a:t> of </a:t>
            </a:r>
            <a:r>
              <a:rPr lang="hu-HU" baseline="0" dirty="0" err="1"/>
              <a:t>normal</a:t>
            </a:r>
            <a:r>
              <a:rPr lang="hu-HU" baseline="0" dirty="0"/>
              <a:t> </a:t>
            </a:r>
            <a:r>
              <a:rPr lang="hu-HU" baseline="0" dirty="0" err="1"/>
              <a:t>operation</a:t>
            </a:r>
            <a:endParaRPr lang="hu-H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873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5090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/>
              <a:t>Algorithm</a:t>
            </a:r>
            <a:r>
              <a:rPr lang="hu-HU" baseline="0" dirty="0"/>
              <a:t> </a:t>
            </a:r>
            <a:r>
              <a:rPr lang="hu-HU" baseline="0" dirty="0" err="1"/>
              <a:t>from</a:t>
            </a:r>
            <a:r>
              <a:rPr lang="hu-HU" baseline="0" dirty="0"/>
              <a:t> </a:t>
            </a:r>
            <a:r>
              <a:rPr lang="hu-HU" baseline="0" dirty="0" err="1"/>
              <a:t>field</a:t>
            </a:r>
            <a:r>
              <a:rPr lang="hu-HU" baseline="0" dirty="0"/>
              <a:t> </a:t>
            </a:r>
            <a:r>
              <a:rPr lang="hu-HU" baseline="0" dirty="0" err="1"/>
              <a:t>machine</a:t>
            </a:r>
            <a:r>
              <a:rPr lang="hu-HU" baseline="0" dirty="0"/>
              <a:t> </a:t>
            </a:r>
            <a:r>
              <a:rPr lang="hu-HU" baseline="0" dirty="0" err="1"/>
              <a:t>learning</a:t>
            </a:r>
            <a:r>
              <a:rPr lang="hu-HU" baseline="0" dirty="0"/>
              <a:t>,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maximize</a:t>
            </a:r>
            <a:r>
              <a:rPr lang="hu-HU" baseline="0" dirty="0"/>
              <a:t> </a:t>
            </a:r>
            <a:r>
              <a:rPr lang="hu-HU" baseline="0" dirty="0" err="1"/>
              <a:t>likelihood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latent</a:t>
            </a:r>
            <a:r>
              <a:rPr lang="hu-HU" baseline="0" dirty="0"/>
              <a:t> </a:t>
            </a:r>
            <a:r>
              <a:rPr lang="hu-HU" baseline="0" dirty="0" err="1"/>
              <a:t>variable</a:t>
            </a:r>
            <a:r>
              <a:rPr lang="hu-HU" baseline="0" dirty="0"/>
              <a:t> </a:t>
            </a:r>
            <a:r>
              <a:rPr lang="hu-HU" baseline="0" dirty="0" err="1"/>
              <a:t>models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Latent</a:t>
            </a:r>
            <a:r>
              <a:rPr lang="hu-HU" baseline="0" dirty="0"/>
              <a:t> </a:t>
            </a:r>
            <a:r>
              <a:rPr lang="hu-HU" baseline="0" dirty="0" err="1"/>
              <a:t>variable</a:t>
            </a:r>
            <a:r>
              <a:rPr lang="hu-HU" baseline="0" dirty="0"/>
              <a:t> </a:t>
            </a:r>
            <a:r>
              <a:rPr lang="hu-HU" baseline="0" dirty="0" err="1"/>
              <a:t>model</a:t>
            </a:r>
            <a:r>
              <a:rPr lang="hu-HU" baseline="0" dirty="0"/>
              <a:t>: </a:t>
            </a:r>
            <a:r>
              <a:rPr lang="hu-HU" baseline="0" dirty="0" err="1"/>
              <a:t>there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</a:t>
            </a:r>
            <a:r>
              <a:rPr lang="hu-HU" baseline="0" dirty="0" err="1"/>
              <a:t>unobserved</a:t>
            </a:r>
            <a:r>
              <a:rPr lang="hu-HU" baseline="0" dirty="0"/>
              <a:t> </a:t>
            </a:r>
            <a:r>
              <a:rPr lang="hu-HU" baseline="0" dirty="0" err="1"/>
              <a:t>variables</a:t>
            </a:r>
            <a:r>
              <a:rPr lang="hu-HU" baseline="0" dirty="0"/>
              <a:t>, </a:t>
            </a:r>
            <a:r>
              <a:rPr lang="hu-HU" baseline="0" dirty="0" err="1"/>
              <a:t>which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projected </a:t>
            </a:r>
            <a:r>
              <a:rPr lang="hu-HU" baseline="0" dirty="0" err="1"/>
              <a:t>on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data</a:t>
            </a:r>
            <a:r>
              <a:rPr lang="hu-H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/>
              <a:t>E </a:t>
            </a:r>
            <a:r>
              <a:rPr lang="hu-HU" baseline="0" dirty="0" err="1"/>
              <a:t>step</a:t>
            </a:r>
            <a:r>
              <a:rPr lang="hu-HU" baseline="0" dirty="0"/>
              <a:t>. </a:t>
            </a:r>
            <a:r>
              <a:rPr lang="hu-HU" baseline="0" dirty="0" err="1"/>
              <a:t>Changing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structure</a:t>
            </a:r>
            <a:r>
              <a:rPr lang="hu-HU" baseline="0" dirty="0"/>
              <a:t> is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minimize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misfit</a:t>
            </a:r>
            <a:r>
              <a:rPr lang="hu-HU" baseline="0" dirty="0"/>
              <a:t> </a:t>
            </a:r>
            <a:r>
              <a:rPr lang="hu-HU" baseline="0" dirty="0" err="1"/>
              <a:t>between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distributions</a:t>
            </a:r>
            <a:r>
              <a:rPr lang="hu-HU" baseline="0" dirty="0"/>
              <a:t>, </a:t>
            </a:r>
            <a:r>
              <a:rPr lang="hu-HU" baseline="0" dirty="0" err="1"/>
              <a:t>which</a:t>
            </a:r>
            <a:r>
              <a:rPr lang="hu-HU" baseline="0" dirty="0"/>
              <a:t> </a:t>
            </a:r>
            <a:r>
              <a:rPr lang="hu-HU" baseline="0" dirty="0" err="1"/>
              <a:t>is</a:t>
            </a:r>
            <a:r>
              <a:rPr lang="hu-HU" baseline="0" dirty="0"/>
              <a:t> </a:t>
            </a:r>
            <a:r>
              <a:rPr lang="hu-HU" baseline="0" dirty="0" err="1"/>
              <a:t>called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KL </a:t>
            </a:r>
            <a:r>
              <a:rPr lang="hu-HU" baseline="0" dirty="0" err="1"/>
              <a:t>divergence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M </a:t>
            </a:r>
            <a:r>
              <a:rPr lang="hu-HU" baseline="0" dirty="0" err="1"/>
              <a:t>step</a:t>
            </a:r>
            <a:r>
              <a:rPr lang="hu-HU" baseline="0" dirty="0"/>
              <a:t>: </a:t>
            </a:r>
            <a:r>
              <a:rPr lang="hu-HU" baseline="0" dirty="0" err="1"/>
              <a:t>parameters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</a:t>
            </a:r>
            <a:r>
              <a:rPr lang="hu-HU" baseline="0" dirty="0" err="1"/>
              <a:t>modified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maximize</a:t>
            </a:r>
            <a:r>
              <a:rPr lang="hu-HU" baseline="0" dirty="0"/>
              <a:t> </a:t>
            </a:r>
            <a:r>
              <a:rPr lang="hu-HU" baseline="0" dirty="0" err="1"/>
              <a:t>likelihood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371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GMM</a:t>
            </a:r>
            <a:r>
              <a:rPr lang="hu-HU" baseline="0" dirty="0"/>
              <a:t> </a:t>
            </a:r>
            <a:r>
              <a:rPr lang="hu-HU" baseline="0" dirty="0" err="1"/>
              <a:t>with</a:t>
            </a:r>
            <a:r>
              <a:rPr lang="hu-HU" baseline="0" dirty="0"/>
              <a:t> </a:t>
            </a:r>
            <a:r>
              <a:rPr lang="hu-HU" baseline="0" dirty="0" err="1"/>
              <a:t>two</a:t>
            </a:r>
            <a:r>
              <a:rPr lang="hu-HU" baseline="0" dirty="0"/>
              <a:t> </a:t>
            </a:r>
            <a:r>
              <a:rPr lang="hu-HU" baseline="0" dirty="0" err="1"/>
              <a:t>clusters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length</a:t>
            </a:r>
            <a:r>
              <a:rPr lang="hu-HU" dirty="0"/>
              <a:t> of 10 </a:t>
            </a:r>
            <a:r>
              <a:rPr lang="hu-HU" dirty="0" err="1"/>
              <a:t>data</a:t>
            </a:r>
            <a:r>
              <a:rPr lang="hu-HU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hu-HU" dirty="0" err="1"/>
              <a:t>Prob</a:t>
            </a:r>
            <a:r>
              <a:rPr lang="hu-HU" dirty="0"/>
              <a:t>. </a:t>
            </a:r>
            <a:r>
              <a:rPr lang="hu-HU" dirty="0" err="1"/>
              <a:t>density</a:t>
            </a:r>
            <a:r>
              <a:rPr lang="hu-HU" dirty="0"/>
              <a:t> </a:t>
            </a:r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operation</a:t>
            </a:r>
            <a:r>
              <a:rPr lang="hu-HU" baseline="0" dirty="0"/>
              <a:t> </a:t>
            </a:r>
            <a:r>
              <a:rPr lang="hu-HU" baseline="0" dirty="0" err="1"/>
              <a:t>cluster</a:t>
            </a:r>
            <a:r>
              <a:rPr lang="hu-HU" baseline="0" dirty="0"/>
              <a:t> is </a:t>
            </a:r>
            <a:r>
              <a:rPr lang="hu-HU" baseline="0" dirty="0" err="1"/>
              <a:t>higher</a:t>
            </a:r>
            <a:r>
              <a:rPr lang="hu-HU" baseline="0" dirty="0"/>
              <a:t>, </a:t>
            </a:r>
            <a:r>
              <a:rPr lang="hu-HU" baseline="0" dirty="0" err="1"/>
              <a:t>its</a:t>
            </a:r>
            <a:r>
              <a:rPr lang="hu-HU" baseline="0" dirty="0"/>
              <a:t> </a:t>
            </a:r>
            <a:r>
              <a:rPr lang="hu-HU" baseline="0" dirty="0" err="1"/>
              <a:t>responsibility</a:t>
            </a:r>
            <a:r>
              <a:rPr lang="hu-HU" baseline="0" dirty="0"/>
              <a:t> </a:t>
            </a:r>
            <a:r>
              <a:rPr lang="hu-HU" baseline="0" dirty="0" err="1"/>
              <a:t>is</a:t>
            </a:r>
            <a:r>
              <a:rPr lang="hu-HU" baseline="0" dirty="0"/>
              <a:t> </a:t>
            </a:r>
            <a:r>
              <a:rPr lang="hu-HU" baseline="0" dirty="0" err="1"/>
              <a:t>higher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The more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mean</a:t>
            </a:r>
            <a:r>
              <a:rPr lang="hu-HU" baseline="0" dirty="0"/>
              <a:t> </a:t>
            </a:r>
            <a:r>
              <a:rPr lang="hu-HU" baseline="0" dirty="0" err="1"/>
              <a:t>diverges</a:t>
            </a:r>
            <a:r>
              <a:rPr lang="hu-HU" baseline="0" dirty="0"/>
              <a:t>,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swifter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fault </a:t>
            </a:r>
            <a:r>
              <a:rPr lang="hu-HU" baseline="0" dirty="0" err="1"/>
              <a:t>tracking</a:t>
            </a:r>
            <a:r>
              <a:rPr lang="hu-HU" baseline="0" dirty="0"/>
              <a:t> </a:t>
            </a:r>
            <a:r>
              <a:rPr lang="hu-HU" baseline="0" dirty="0" err="1"/>
              <a:t>becomes</a:t>
            </a:r>
            <a:r>
              <a:rPr lang="hu-HU" baseline="0" dirty="0"/>
              <a:t>, </a:t>
            </a:r>
            <a:r>
              <a:rPr lang="hu-HU" baseline="0" dirty="0" err="1"/>
              <a:t>as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faulty</a:t>
            </a:r>
            <a:r>
              <a:rPr lang="hu-HU" baseline="0" dirty="0"/>
              <a:t> </a:t>
            </a:r>
            <a:r>
              <a:rPr lang="hu-HU" baseline="0" dirty="0" err="1"/>
              <a:t>cluster</a:t>
            </a:r>
            <a:r>
              <a:rPr lang="hu-HU" baseline="0" dirty="0"/>
              <a:t> </a:t>
            </a:r>
            <a:r>
              <a:rPr lang="hu-HU" baseline="0" dirty="0" err="1"/>
              <a:t>takes</a:t>
            </a:r>
            <a:r>
              <a:rPr lang="hu-HU" baseline="0" dirty="0"/>
              <a:t> more </a:t>
            </a:r>
            <a:r>
              <a:rPr lang="hu-HU" baseline="0" dirty="0" err="1"/>
              <a:t>responsibility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When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prob</a:t>
            </a:r>
            <a:r>
              <a:rPr lang="hu-HU" baseline="0" dirty="0"/>
              <a:t>. </a:t>
            </a:r>
            <a:r>
              <a:rPr lang="hu-HU" baseline="0" dirty="0" err="1"/>
              <a:t>density</a:t>
            </a:r>
            <a:r>
              <a:rPr lang="hu-HU" baseline="0" dirty="0"/>
              <a:t> </a:t>
            </a:r>
            <a:r>
              <a:rPr lang="hu-HU" baseline="0" dirty="0" err="1"/>
              <a:t>value</a:t>
            </a:r>
            <a:r>
              <a:rPr lang="hu-HU" baseline="0" dirty="0"/>
              <a:t> of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faulty</a:t>
            </a:r>
            <a:r>
              <a:rPr lang="hu-HU" baseline="0" dirty="0"/>
              <a:t> </a:t>
            </a:r>
            <a:r>
              <a:rPr lang="hu-HU" baseline="0" dirty="0" err="1"/>
              <a:t>cluster</a:t>
            </a:r>
            <a:r>
              <a:rPr lang="hu-HU" baseline="0" dirty="0"/>
              <a:t> is </a:t>
            </a:r>
            <a:r>
              <a:rPr lang="hu-HU" baseline="0" dirty="0" err="1"/>
              <a:t>higher</a:t>
            </a:r>
            <a:r>
              <a:rPr lang="hu-HU" baseline="0" dirty="0"/>
              <a:t>, alarm is </a:t>
            </a:r>
            <a:r>
              <a:rPr lang="hu-HU" baseline="0" dirty="0" err="1"/>
              <a:t>fired</a:t>
            </a:r>
            <a:r>
              <a:rPr lang="hu-HU" baseline="0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9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/>
              <a:t>Strong </a:t>
            </a:r>
            <a:r>
              <a:rPr lang="hu-HU" baseline="0" dirty="0" err="1"/>
              <a:t>detectbility</a:t>
            </a:r>
            <a:r>
              <a:rPr lang="hu-HU" baseline="0" dirty="0"/>
              <a:t> is </a:t>
            </a:r>
            <a:r>
              <a:rPr lang="hu-HU" baseline="0" dirty="0" err="1"/>
              <a:t>guaranteed</a:t>
            </a:r>
            <a:r>
              <a:rPr lang="hu-H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Left</a:t>
            </a:r>
            <a:r>
              <a:rPr lang="hu-HU" baseline="0" dirty="0"/>
              <a:t> </a:t>
            </a:r>
            <a:r>
              <a:rPr lang="hu-HU" baseline="0" dirty="0" err="1"/>
              <a:t>side</a:t>
            </a:r>
            <a:r>
              <a:rPr lang="hu-HU" baseline="0" dirty="0"/>
              <a:t>, right </a:t>
            </a:r>
            <a:r>
              <a:rPr lang="hu-HU" baseline="0" dirty="0" err="1"/>
              <a:t>side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CUSUM: </a:t>
            </a:r>
            <a:r>
              <a:rPr lang="hu-HU" baseline="0" dirty="0" err="1"/>
              <a:t>slowness</a:t>
            </a:r>
            <a:r>
              <a:rPr lang="hu-HU" baseline="0" dirty="0"/>
              <a:t>. GLR: </a:t>
            </a:r>
            <a:r>
              <a:rPr lang="hu-HU" baseline="0" dirty="0" err="1"/>
              <a:t>false</a:t>
            </a:r>
            <a:r>
              <a:rPr lang="hu-HU" baseline="0" dirty="0"/>
              <a:t> </a:t>
            </a:r>
            <a:r>
              <a:rPr lang="hu-HU" baseline="0" dirty="0" err="1"/>
              <a:t>alarms</a:t>
            </a:r>
            <a:r>
              <a:rPr lang="hu-HU" baseline="0" dirty="0"/>
              <a:t>. EM: </a:t>
            </a:r>
            <a:r>
              <a:rPr lang="hu-HU" baseline="0" dirty="0" err="1"/>
              <a:t>missed</a:t>
            </a:r>
            <a:r>
              <a:rPr lang="hu-HU" baseline="0" dirty="0"/>
              <a:t> </a:t>
            </a:r>
            <a:r>
              <a:rPr lang="hu-HU" baseline="0" dirty="0" err="1"/>
              <a:t>detection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Threshold</a:t>
            </a:r>
            <a:r>
              <a:rPr lang="hu-HU" baseline="0" dirty="0"/>
              <a:t> </a:t>
            </a:r>
            <a:r>
              <a:rPr lang="hu-HU" baseline="0" dirty="0" err="1"/>
              <a:t>dependency</a:t>
            </a:r>
            <a:endParaRPr lang="hu-HU" baseline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773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err="1"/>
              <a:t>Threshold</a:t>
            </a:r>
            <a:r>
              <a:rPr lang="hu-HU" baseline="0" dirty="0"/>
              <a:t> free </a:t>
            </a:r>
            <a:r>
              <a:rPr lang="hu-HU" baseline="0" dirty="0" err="1"/>
              <a:t>method</a:t>
            </a:r>
            <a:r>
              <a:rPr lang="hu-HU" baseline="0" dirty="0"/>
              <a:t>: AUC, </a:t>
            </a:r>
            <a:r>
              <a:rPr lang="hu-HU" baseline="0" dirty="0" err="1"/>
              <a:t>directly</a:t>
            </a:r>
            <a:r>
              <a:rPr lang="hu-HU" baseline="0" dirty="0"/>
              <a:t> </a:t>
            </a:r>
            <a:r>
              <a:rPr lang="hu-HU" baseline="0" dirty="0" err="1"/>
              <a:t>relates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better</a:t>
            </a:r>
            <a:r>
              <a:rPr lang="hu-HU" baseline="0" dirty="0"/>
              <a:t> </a:t>
            </a:r>
            <a:r>
              <a:rPr lang="hu-HU" baseline="0" dirty="0" err="1"/>
              <a:t>scaled</a:t>
            </a:r>
            <a:r>
              <a:rPr lang="hu-HU" baseline="0" dirty="0"/>
              <a:t> </a:t>
            </a:r>
            <a:r>
              <a:rPr lang="hu-HU" baseline="0" dirty="0" err="1"/>
              <a:t>sensitivity</a:t>
            </a:r>
            <a:r>
              <a:rPr lang="hu-HU" baseline="0" dirty="0"/>
              <a:t> index </a:t>
            </a:r>
            <a:r>
              <a:rPr lang="hu-HU" baseline="0" dirty="0" err="1"/>
              <a:t>from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field</a:t>
            </a:r>
            <a:r>
              <a:rPr lang="hu-HU" baseline="0" dirty="0"/>
              <a:t> of </a:t>
            </a:r>
            <a:r>
              <a:rPr lang="hu-HU" baseline="0" dirty="0" err="1"/>
              <a:t>signal</a:t>
            </a:r>
            <a:r>
              <a:rPr lang="hu-HU" baseline="0" dirty="0"/>
              <a:t> </a:t>
            </a:r>
            <a:r>
              <a:rPr lang="hu-HU" baseline="0" dirty="0" err="1"/>
              <a:t>processing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dirty="0"/>
              <a:t>Best </a:t>
            </a:r>
            <a:r>
              <a:rPr lang="hu-HU" dirty="0" err="1"/>
              <a:t>classifier</a:t>
            </a:r>
            <a:r>
              <a:rPr lang="hu-HU" dirty="0"/>
              <a:t>: </a:t>
            </a:r>
            <a:r>
              <a:rPr lang="hu-HU" dirty="0" err="1"/>
              <a:t>enthalpy</a:t>
            </a:r>
            <a:r>
              <a:rPr lang="hu-HU" dirty="0"/>
              <a:t> </a:t>
            </a:r>
            <a:r>
              <a:rPr lang="hu-HU" dirty="0" err="1"/>
              <a:t>residual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baseline="0" dirty="0"/>
              <a:t> </a:t>
            </a:r>
            <a:r>
              <a:rPr lang="hu-HU" baseline="0" dirty="0" err="1"/>
              <a:t>slow</a:t>
            </a:r>
            <a:r>
              <a:rPr lang="hu-HU" baseline="0" dirty="0"/>
              <a:t> </a:t>
            </a:r>
            <a:r>
              <a:rPr lang="hu-HU" baseline="0" dirty="0" err="1"/>
              <a:t>dynamics</a:t>
            </a:r>
            <a:r>
              <a:rPr lang="hu-HU" baseline="0" dirty="0"/>
              <a:t>: </a:t>
            </a:r>
            <a:r>
              <a:rPr lang="hu-HU" baseline="0" dirty="0" err="1"/>
              <a:t>large</a:t>
            </a:r>
            <a:r>
              <a:rPr lang="hu-HU" baseline="0" dirty="0"/>
              <a:t> </a:t>
            </a:r>
            <a:r>
              <a:rPr lang="hu-HU" baseline="0" dirty="0" err="1"/>
              <a:t>detection</a:t>
            </a:r>
            <a:r>
              <a:rPr lang="hu-HU" baseline="0" dirty="0"/>
              <a:t> </a:t>
            </a:r>
            <a:r>
              <a:rPr lang="hu-HU" baseline="0" dirty="0" err="1"/>
              <a:t>time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Best </a:t>
            </a:r>
            <a:r>
              <a:rPr lang="hu-HU" baseline="0" dirty="0" err="1"/>
              <a:t>detectors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this</a:t>
            </a:r>
            <a:r>
              <a:rPr lang="hu-HU" baseline="0" dirty="0"/>
              <a:t> </a:t>
            </a:r>
            <a:r>
              <a:rPr lang="hu-HU" baseline="0" dirty="0" err="1"/>
              <a:t>case</a:t>
            </a:r>
            <a:r>
              <a:rPr lang="hu-HU" baseline="0" dirty="0"/>
              <a:t>: GLR and EM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8718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/>
              <a:t>Insulation</a:t>
            </a:r>
            <a:r>
              <a:rPr lang="hu-HU" dirty="0"/>
              <a:t> fault </a:t>
            </a:r>
            <a:r>
              <a:rPr lang="hu-HU" dirty="0" err="1"/>
              <a:t>scenario</a:t>
            </a:r>
            <a:r>
              <a:rPr lang="hu-HU" dirty="0"/>
              <a:t> is </a:t>
            </a:r>
            <a:r>
              <a:rPr lang="hu-HU" dirty="0" err="1"/>
              <a:t>considered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 err="1"/>
              <a:t>Left</a:t>
            </a:r>
            <a:r>
              <a:rPr lang="hu-HU" baseline="0" dirty="0"/>
              <a:t> </a:t>
            </a:r>
            <a:r>
              <a:rPr lang="hu-HU" baseline="0" dirty="0" err="1"/>
              <a:t>box</a:t>
            </a:r>
            <a:r>
              <a:rPr lang="hu-HU" baseline="0" dirty="0"/>
              <a:t>: </a:t>
            </a:r>
            <a:r>
              <a:rPr lang="hu-HU" baseline="0" dirty="0" err="1"/>
              <a:t>up</a:t>
            </a:r>
            <a:r>
              <a:rPr lang="hu-HU" baseline="0" dirty="0"/>
              <a:t>: no fault </a:t>
            </a:r>
            <a:r>
              <a:rPr lang="hu-HU" baseline="0" dirty="0" err="1"/>
              <a:t>handling</a:t>
            </a:r>
            <a:r>
              <a:rPr lang="hu-HU" baseline="0" dirty="0"/>
              <a:t>, down: fault </a:t>
            </a:r>
            <a:r>
              <a:rPr lang="hu-HU" baseline="0" dirty="0" err="1"/>
              <a:t>handling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Since</a:t>
            </a:r>
            <a:r>
              <a:rPr lang="hu-HU" baseline="0" dirty="0"/>
              <a:t> </a:t>
            </a:r>
            <a:r>
              <a:rPr lang="hu-HU" baseline="0" dirty="0" err="1"/>
              <a:t>new</a:t>
            </a:r>
            <a:r>
              <a:rPr lang="hu-HU" baseline="0" dirty="0"/>
              <a:t> </a:t>
            </a:r>
            <a:r>
              <a:rPr lang="hu-HU" baseline="0" dirty="0" err="1"/>
              <a:t>operation</a:t>
            </a:r>
            <a:r>
              <a:rPr lang="hu-HU" baseline="0" dirty="0"/>
              <a:t> </a:t>
            </a:r>
            <a:r>
              <a:rPr lang="hu-HU" baseline="0" dirty="0" err="1"/>
              <a:t>points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</a:t>
            </a:r>
            <a:r>
              <a:rPr lang="hu-HU" baseline="0" dirty="0" err="1"/>
              <a:t>discovered</a:t>
            </a:r>
            <a:r>
              <a:rPr lang="hu-HU" baseline="0" dirty="0"/>
              <a:t> </a:t>
            </a:r>
            <a:r>
              <a:rPr lang="hu-HU" baseline="0" dirty="0" err="1"/>
              <a:t>outside</a:t>
            </a:r>
            <a:r>
              <a:rPr lang="hu-HU" baseline="0" dirty="0"/>
              <a:t> of </a:t>
            </a:r>
            <a:r>
              <a:rPr lang="hu-HU" baseline="0" dirty="0" err="1"/>
              <a:t>normal</a:t>
            </a:r>
            <a:r>
              <a:rPr lang="hu-HU" baseline="0" dirty="0"/>
              <a:t> </a:t>
            </a:r>
            <a:r>
              <a:rPr lang="hu-HU" baseline="0" dirty="0" err="1"/>
              <a:t>operation</a:t>
            </a:r>
            <a:r>
              <a:rPr lang="hu-HU" baseline="0" dirty="0"/>
              <a:t>, </a:t>
            </a:r>
            <a:r>
              <a:rPr lang="hu-HU" baseline="0" dirty="0" err="1"/>
              <a:t>large</a:t>
            </a:r>
            <a:r>
              <a:rPr lang="hu-HU" baseline="0" dirty="0"/>
              <a:t> </a:t>
            </a:r>
            <a:r>
              <a:rPr lang="hu-HU" baseline="0" dirty="0" err="1"/>
              <a:t>estimation</a:t>
            </a:r>
            <a:r>
              <a:rPr lang="hu-HU" baseline="0" dirty="0"/>
              <a:t> </a:t>
            </a:r>
            <a:r>
              <a:rPr lang="hu-HU" baseline="0" dirty="0" err="1"/>
              <a:t>errors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Right </a:t>
            </a:r>
            <a:r>
              <a:rPr lang="hu-HU" baseline="0" dirty="0" err="1"/>
              <a:t>box</a:t>
            </a:r>
            <a:r>
              <a:rPr lang="hu-HU" baseline="0" dirty="0"/>
              <a:t>: </a:t>
            </a:r>
            <a:r>
              <a:rPr lang="hu-HU" baseline="0" dirty="0" err="1"/>
              <a:t>temperature</a:t>
            </a:r>
            <a:r>
              <a:rPr lang="hu-HU" baseline="0" dirty="0"/>
              <a:t> fault </a:t>
            </a:r>
            <a:r>
              <a:rPr lang="hu-HU" baseline="0" dirty="0" err="1"/>
              <a:t>estimation</a:t>
            </a:r>
            <a:r>
              <a:rPr lang="hu-HU" baseline="0" dirty="0"/>
              <a:t>. </a:t>
            </a:r>
            <a:r>
              <a:rPr lang="hu-HU" baseline="0" dirty="0" err="1"/>
              <a:t>Due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small</a:t>
            </a:r>
            <a:r>
              <a:rPr lang="hu-HU" baseline="0" dirty="0"/>
              <a:t> </a:t>
            </a:r>
            <a:r>
              <a:rPr lang="hu-HU" baseline="0" dirty="0" err="1"/>
              <a:t>perturbance</a:t>
            </a:r>
            <a:r>
              <a:rPr lang="hu-HU" baseline="0" dirty="0"/>
              <a:t> of </a:t>
            </a:r>
            <a:r>
              <a:rPr lang="hu-HU" baseline="0" dirty="0" err="1"/>
              <a:t>regressors</a:t>
            </a:r>
            <a:r>
              <a:rPr lang="hu-HU" baseline="0" dirty="0"/>
              <a:t>, 30% of </a:t>
            </a:r>
            <a:r>
              <a:rPr lang="hu-HU" baseline="0" dirty="0" err="1"/>
              <a:t>error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507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COP ratio</a:t>
            </a:r>
          </a:p>
          <a:p>
            <a:pPr marL="171450" indent="-171450">
              <a:buFontTx/>
              <a:buChar char="-"/>
            </a:pPr>
            <a:r>
              <a:rPr lang="hu-HU" dirty="0" err="1"/>
              <a:t>Left</a:t>
            </a:r>
            <a:r>
              <a:rPr lang="hu-HU" baseline="0" dirty="0"/>
              <a:t> </a:t>
            </a:r>
            <a:r>
              <a:rPr lang="hu-HU" baseline="0" dirty="0" err="1"/>
              <a:t>box</a:t>
            </a:r>
            <a:r>
              <a:rPr lang="hu-HU" baseline="0" dirty="0"/>
              <a:t>: COP and </a:t>
            </a:r>
            <a:r>
              <a:rPr lang="hu-HU" baseline="0" dirty="0" err="1"/>
              <a:t>evaporator</a:t>
            </a:r>
            <a:r>
              <a:rPr lang="hu-HU" baseline="0" dirty="0"/>
              <a:t> </a:t>
            </a:r>
            <a:r>
              <a:rPr lang="hu-HU" baseline="0" dirty="0" err="1"/>
              <a:t>outlet</a:t>
            </a:r>
            <a:r>
              <a:rPr lang="hu-HU" baseline="0" dirty="0"/>
              <a:t> h (</a:t>
            </a:r>
            <a:r>
              <a:rPr lang="hu-HU" baseline="0" dirty="0" err="1"/>
              <a:t>relate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cabinet</a:t>
            </a:r>
            <a:r>
              <a:rPr lang="hu-HU" baseline="0" dirty="0"/>
              <a:t> </a:t>
            </a:r>
            <a:r>
              <a:rPr lang="hu-HU" baseline="0" dirty="0" err="1"/>
              <a:t>temperatures</a:t>
            </a:r>
            <a:r>
              <a:rPr lang="hu-HU" baseline="0" dirty="0"/>
              <a:t>), right </a:t>
            </a:r>
            <a:r>
              <a:rPr lang="hu-HU" baseline="0" dirty="0" err="1"/>
              <a:t>box</a:t>
            </a:r>
            <a:r>
              <a:rPr lang="hu-HU" baseline="0" dirty="0"/>
              <a:t>: </a:t>
            </a:r>
            <a:r>
              <a:rPr lang="hu-HU" baseline="0" dirty="0" err="1"/>
              <a:t>inputs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simulation</a:t>
            </a:r>
            <a:r>
              <a:rPr lang="hu-HU" baseline="0" dirty="0"/>
              <a:t> and </a:t>
            </a:r>
            <a:r>
              <a:rPr lang="hu-HU" baseline="0" dirty="0" err="1"/>
              <a:t>field</a:t>
            </a:r>
            <a:r>
              <a:rPr lang="hu-HU" baseline="0" dirty="0"/>
              <a:t> </a:t>
            </a:r>
            <a:r>
              <a:rPr lang="hu-HU" baseline="0" dirty="0" err="1"/>
              <a:t>experiment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 err="1"/>
              <a:t>Two</a:t>
            </a:r>
            <a:r>
              <a:rPr lang="hu-HU" dirty="0"/>
              <a:t> fault </a:t>
            </a:r>
            <a:r>
              <a:rPr lang="hu-HU" dirty="0" err="1"/>
              <a:t>scenario</a:t>
            </a:r>
            <a:r>
              <a:rPr lang="hu-HU" baseline="0" dirty="0"/>
              <a:t> </a:t>
            </a:r>
            <a:r>
              <a:rPr lang="hu-HU" baseline="0" dirty="0" err="1"/>
              <a:t>results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</a:t>
            </a:r>
            <a:r>
              <a:rPr lang="hu-HU" baseline="0" dirty="0" err="1"/>
              <a:t>identical</a:t>
            </a:r>
            <a:r>
              <a:rPr lang="hu-HU" baseline="0" dirty="0"/>
              <a:t>, no </a:t>
            </a:r>
            <a:r>
              <a:rPr lang="hu-HU" baseline="0" dirty="0" err="1"/>
              <a:t>effect</a:t>
            </a:r>
            <a:r>
              <a:rPr lang="hu-HU" baseline="0" dirty="0"/>
              <a:t> of fault</a:t>
            </a:r>
          </a:p>
          <a:p>
            <a:pPr marL="171450" indent="-171450">
              <a:buFontTx/>
              <a:buChar char="-"/>
            </a:pPr>
            <a:r>
              <a:rPr lang="hu-HU" baseline="0" dirty="0"/>
              <a:t>COP </a:t>
            </a:r>
            <a:r>
              <a:rPr lang="hu-HU" baseline="0" dirty="0" err="1"/>
              <a:t>decreases</a:t>
            </a:r>
            <a:r>
              <a:rPr lang="hu-HU" baseline="0" dirty="0"/>
              <a:t> </a:t>
            </a:r>
            <a:r>
              <a:rPr lang="hu-HU" baseline="0" dirty="0" err="1"/>
              <a:t>if</a:t>
            </a:r>
            <a:r>
              <a:rPr lang="hu-HU" baseline="0" dirty="0"/>
              <a:t> no fault </a:t>
            </a:r>
            <a:r>
              <a:rPr lang="hu-HU" baseline="0" dirty="0" err="1"/>
              <a:t>handling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Evaporators</a:t>
            </a:r>
            <a:r>
              <a:rPr lang="hu-HU" baseline="0" dirty="0"/>
              <a:t>, </a:t>
            </a:r>
            <a:r>
              <a:rPr lang="hu-HU" baseline="0" dirty="0" err="1"/>
              <a:t>after</a:t>
            </a:r>
            <a:r>
              <a:rPr lang="hu-HU" baseline="0" dirty="0"/>
              <a:t> </a:t>
            </a:r>
            <a:r>
              <a:rPr lang="hu-HU" baseline="0" dirty="0" err="1"/>
              <a:t>latent</a:t>
            </a:r>
            <a:r>
              <a:rPr lang="hu-HU" baseline="0" dirty="0"/>
              <a:t> </a:t>
            </a:r>
            <a:r>
              <a:rPr lang="hu-HU" baseline="0" dirty="0" err="1"/>
              <a:t>period</a:t>
            </a:r>
            <a:r>
              <a:rPr lang="hu-HU" baseline="0" dirty="0"/>
              <a:t> </a:t>
            </a:r>
            <a:r>
              <a:rPr lang="hu-HU" baseline="0" dirty="0" err="1"/>
              <a:t>control</a:t>
            </a:r>
            <a:r>
              <a:rPr lang="hu-HU" baseline="0" dirty="0"/>
              <a:t> </a:t>
            </a:r>
            <a:r>
              <a:rPr lang="hu-HU" baseline="0" dirty="0" err="1"/>
              <a:t>objectives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</a:t>
            </a:r>
            <a:r>
              <a:rPr lang="hu-HU" baseline="0" dirty="0" err="1"/>
              <a:t>not</a:t>
            </a:r>
            <a:r>
              <a:rPr lang="hu-HU" baseline="0" dirty="0"/>
              <a:t> </a:t>
            </a:r>
            <a:r>
              <a:rPr lang="hu-HU" baseline="0" dirty="0" err="1"/>
              <a:t>achieved</a:t>
            </a:r>
            <a:r>
              <a:rPr lang="hu-HU" baseline="0" dirty="0"/>
              <a:t> </a:t>
            </a:r>
            <a:r>
              <a:rPr lang="hu-HU" baseline="0" dirty="0" err="1"/>
              <a:t>due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saturations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Saturation</a:t>
            </a:r>
            <a:r>
              <a:rPr lang="hu-HU" baseline="0" dirty="0"/>
              <a:t> is </a:t>
            </a:r>
            <a:r>
              <a:rPr lang="hu-HU" baseline="0" dirty="0" err="1"/>
              <a:t>inspected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both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47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>
                <a:latin typeface="Neo Sans Pro"/>
              </a:rPr>
              <a:t>Only simulations considered – values can be extracted for analytical approximations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 err="1"/>
              <a:t>Left</a:t>
            </a:r>
            <a:r>
              <a:rPr lang="hu-HU" dirty="0"/>
              <a:t> </a:t>
            </a:r>
            <a:r>
              <a:rPr lang="hu-HU" dirty="0" err="1"/>
              <a:t>box</a:t>
            </a:r>
            <a:r>
              <a:rPr lang="hu-HU" dirty="0"/>
              <a:t>:</a:t>
            </a:r>
            <a:r>
              <a:rPr lang="hu-HU" baseline="0" dirty="0"/>
              <a:t> </a:t>
            </a:r>
            <a:r>
              <a:rPr lang="hu-HU" baseline="0" dirty="0" err="1"/>
              <a:t>states</a:t>
            </a:r>
            <a:r>
              <a:rPr lang="hu-HU" baseline="0" dirty="0"/>
              <a:t> </a:t>
            </a:r>
            <a:r>
              <a:rPr lang="hu-HU" baseline="0" dirty="0" err="1"/>
              <a:t>are</a:t>
            </a:r>
            <a:r>
              <a:rPr lang="hu-HU" baseline="0" dirty="0"/>
              <a:t> </a:t>
            </a:r>
            <a:r>
              <a:rPr lang="hu-HU" baseline="0" dirty="0" err="1"/>
              <a:t>well</a:t>
            </a:r>
            <a:r>
              <a:rPr lang="hu-HU" baseline="0" dirty="0"/>
              <a:t> </a:t>
            </a:r>
            <a:r>
              <a:rPr lang="hu-HU" baseline="0" dirty="0" err="1"/>
              <a:t>estimated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both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Temperature</a:t>
            </a:r>
            <a:r>
              <a:rPr lang="hu-HU" baseline="0" dirty="0"/>
              <a:t>: </a:t>
            </a:r>
            <a:r>
              <a:rPr lang="hu-HU" baseline="0" dirty="0" err="1"/>
              <a:t>large</a:t>
            </a:r>
            <a:r>
              <a:rPr lang="hu-HU" baseline="0" dirty="0"/>
              <a:t> </a:t>
            </a:r>
            <a:r>
              <a:rPr lang="hu-HU" baseline="0" dirty="0" err="1"/>
              <a:t>accuracy</a:t>
            </a:r>
            <a:r>
              <a:rPr lang="hu-HU" baseline="0" dirty="0"/>
              <a:t> (</a:t>
            </a:r>
            <a:r>
              <a:rPr lang="hu-HU" baseline="0" dirty="0" err="1"/>
              <a:t>not</a:t>
            </a:r>
            <a:r>
              <a:rPr lang="hu-HU" baseline="0" dirty="0"/>
              <a:t> </a:t>
            </a:r>
            <a:r>
              <a:rPr lang="hu-HU" baseline="0" dirty="0" err="1"/>
              <a:t>handled</a:t>
            </a:r>
            <a:r>
              <a:rPr lang="hu-HU" baseline="0" dirty="0"/>
              <a:t>), </a:t>
            </a:r>
            <a:r>
              <a:rPr lang="hu-HU" baseline="0" dirty="0" err="1"/>
              <a:t>low</a:t>
            </a:r>
            <a:r>
              <a:rPr lang="hu-HU" baseline="0" dirty="0"/>
              <a:t> </a:t>
            </a:r>
            <a:r>
              <a:rPr lang="hu-HU" baseline="0" dirty="0" err="1"/>
              <a:t>precision</a:t>
            </a:r>
            <a:r>
              <a:rPr lang="hu-HU" baseline="0" dirty="0"/>
              <a:t> (</a:t>
            </a:r>
            <a:r>
              <a:rPr lang="hu-HU" baseline="0" dirty="0" err="1"/>
              <a:t>handled</a:t>
            </a:r>
            <a:r>
              <a:rPr lang="hu-HU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hu-HU" baseline="0" dirty="0"/>
              <a:t>Due to the assumptions of heat transfer model</a:t>
            </a:r>
            <a:endParaRPr lang="da-DK" baseline="0" dirty="0"/>
          </a:p>
          <a:p>
            <a:pPr marL="171450" indent="-171450">
              <a:buFontTx/>
              <a:buChar char="-"/>
            </a:pPr>
            <a:r>
              <a:rPr lang="da-DK" baseline="0" dirty="0"/>
              <a:t>Prediction: overestimation of convection</a:t>
            </a:r>
            <a:endParaRPr lang="hu-HU" baseline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8684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Robust </a:t>
            </a:r>
            <a:r>
              <a:rPr lang="hu-HU" dirty="0" err="1"/>
              <a:t>residuals</a:t>
            </a:r>
            <a:r>
              <a:rPr lang="hu-HU" dirty="0"/>
              <a:t>: </a:t>
            </a:r>
            <a:r>
              <a:rPr lang="hu-HU" dirty="0" err="1"/>
              <a:t>early</a:t>
            </a:r>
            <a:r>
              <a:rPr lang="hu-HU" baseline="0" dirty="0"/>
              <a:t> </a:t>
            </a:r>
            <a:r>
              <a:rPr lang="hu-HU" baseline="0" dirty="0" err="1"/>
              <a:t>detection</a:t>
            </a:r>
            <a:r>
              <a:rPr lang="hu-HU" baseline="0" dirty="0"/>
              <a:t> and </a:t>
            </a:r>
            <a:r>
              <a:rPr lang="hu-HU" baseline="0" dirty="0" err="1"/>
              <a:t>measurement</a:t>
            </a:r>
            <a:r>
              <a:rPr lang="hu-HU" baseline="0" dirty="0"/>
              <a:t> </a:t>
            </a:r>
            <a:r>
              <a:rPr lang="hu-HU" baseline="0" dirty="0" err="1"/>
              <a:t>reconstruction</a:t>
            </a:r>
            <a:r>
              <a:rPr lang="hu-HU" baseline="0" dirty="0"/>
              <a:t>, no </a:t>
            </a:r>
            <a:r>
              <a:rPr lang="hu-HU" baseline="0" dirty="0" err="1"/>
              <a:t>gas</a:t>
            </a:r>
            <a:r>
              <a:rPr lang="hu-HU" baseline="0" dirty="0"/>
              <a:t> </a:t>
            </a:r>
            <a:r>
              <a:rPr lang="hu-HU" baseline="0" dirty="0" err="1"/>
              <a:t>loop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Works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field</a:t>
            </a:r>
            <a:r>
              <a:rPr lang="hu-HU" baseline="0" dirty="0"/>
              <a:t> </a:t>
            </a:r>
            <a:r>
              <a:rPr lang="hu-HU" baseline="0" dirty="0" err="1"/>
              <a:t>experiment</a:t>
            </a:r>
            <a:r>
              <a:rPr lang="hu-HU" baseline="0" dirty="0"/>
              <a:t> </a:t>
            </a:r>
            <a:r>
              <a:rPr lang="hu-HU" baseline="0" dirty="0" err="1"/>
              <a:t>data</a:t>
            </a:r>
            <a:r>
              <a:rPr lang="hu-HU" baseline="0" dirty="0"/>
              <a:t> </a:t>
            </a:r>
            <a:r>
              <a:rPr lang="hu-HU" baseline="0" dirty="0" err="1"/>
              <a:t>as</a:t>
            </a:r>
            <a:r>
              <a:rPr lang="hu-HU" baseline="0" dirty="0"/>
              <a:t> </a:t>
            </a:r>
            <a:r>
              <a:rPr lang="hu-HU" baseline="0" dirty="0" err="1"/>
              <a:t>well</a:t>
            </a:r>
            <a:r>
              <a:rPr lang="hu-HU" baseline="0" dirty="0"/>
              <a:t>, tested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applications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Challenges</a:t>
            </a:r>
            <a:r>
              <a:rPr lang="hu-HU" baseline="0" dirty="0"/>
              <a:t> (</a:t>
            </a:r>
            <a:r>
              <a:rPr lang="hu-HU" baseline="0" dirty="0" err="1"/>
              <a:t>from</a:t>
            </a:r>
            <a:r>
              <a:rPr lang="hu-HU" baseline="0" dirty="0"/>
              <a:t> </a:t>
            </a:r>
            <a:r>
              <a:rPr lang="hu-HU" baseline="0" dirty="0" err="1"/>
              <a:t>slide</a:t>
            </a:r>
            <a:r>
              <a:rPr lang="hu-HU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Findings</a:t>
            </a:r>
            <a:r>
              <a:rPr lang="hu-HU" baseline="0" dirty="0"/>
              <a:t>: </a:t>
            </a:r>
            <a:r>
              <a:rPr lang="hu-HU" baseline="0" dirty="0" err="1"/>
              <a:t>estimator</a:t>
            </a:r>
            <a:r>
              <a:rPr lang="hu-HU" baseline="0" dirty="0"/>
              <a:t> </a:t>
            </a:r>
            <a:r>
              <a:rPr lang="hu-HU" baseline="0" dirty="0" err="1"/>
              <a:t>capturing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most </a:t>
            </a:r>
            <a:r>
              <a:rPr lang="hu-HU" baseline="0" dirty="0" err="1"/>
              <a:t>important</a:t>
            </a:r>
            <a:r>
              <a:rPr lang="hu-HU" baseline="0" dirty="0"/>
              <a:t> </a:t>
            </a:r>
            <a:r>
              <a:rPr lang="hu-HU" baseline="0" dirty="0" err="1"/>
              <a:t>traits</a:t>
            </a:r>
            <a:r>
              <a:rPr lang="hu-HU" baseline="0" dirty="0"/>
              <a:t> of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system</a:t>
            </a:r>
            <a:endParaRPr lang="hu-HU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>
                <a:latin typeface="Neo Sans Pro"/>
              </a:rPr>
              <a:t>RLS with physical assumption </a:t>
            </a:r>
            <a:endParaRPr lang="hu-HU" dirty="0">
              <a:latin typeface="Neo Sans Pr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>
                <a:latin typeface="Neo Sans Pro"/>
              </a:rPr>
              <a:t>Expectation Maximization </a:t>
            </a:r>
            <a:r>
              <a:rPr lang="hu-HU" dirty="0">
                <a:latin typeface="Neo Sans Pro"/>
              </a:rPr>
              <a:t>online fault </a:t>
            </a:r>
            <a:r>
              <a:rPr lang="hu-HU" dirty="0" err="1">
                <a:latin typeface="Neo Sans Pro"/>
              </a:rPr>
              <a:t>tracking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algorithm</a:t>
            </a:r>
            <a:endParaRPr lang="da-DK" dirty="0">
              <a:latin typeface="Neo Sans Pro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813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err="1"/>
              <a:t>Gas</a:t>
            </a:r>
            <a:r>
              <a:rPr lang="hu-HU" baseline="0" dirty="0"/>
              <a:t> </a:t>
            </a:r>
            <a:r>
              <a:rPr lang="hu-HU" baseline="0" dirty="0" err="1"/>
              <a:t>loop</a:t>
            </a:r>
            <a:r>
              <a:rPr lang="hu-HU" baseline="0" dirty="0"/>
              <a:t>: </a:t>
            </a:r>
            <a:r>
              <a:rPr lang="hu-HU" baseline="0" dirty="0" err="1"/>
              <a:t>measurement</a:t>
            </a:r>
            <a:r>
              <a:rPr lang="hu-HU" baseline="0" dirty="0"/>
              <a:t> </a:t>
            </a:r>
            <a:r>
              <a:rPr lang="hu-HU" baseline="0" dirty="0" err="1"/>
              <a:t>error</a:t>
            </a:r>
            <a:r>
              <a:rPr lang="hu-HU" baseline="0" dirty="0"/>
              <a:t>, </a:t>
            </a:r>
            <a:r>
              <a:rPr lang="hu-HU" baseline="0" dirty="0" err="1"/>
              <a:t>reducing</a:t>
            </a:r>
            <a:r>
              <a:rPr lang="hu-HU" baseline="0" dirty="0"/>
              <a:t> </a:t>
            </a:r>
            <a:r>
              <a:rPr lang="hu-HU" baseline="0" dirty="0" err="1"/>
              <a:t>efficiency</a:t>
            </a:r>
            <a:r>
              <a:rPr lang="hu-HU" baseline="0" dirty="0"/>
              <a:t>, </a:t>
            </a:r>
            <a:r>
              <a:rPr lang="hu-HU" baseline="0" dirty="0" err="1"/>
              <a:t>heating</a:t>
            </a:r>
            <a:r>
              <a:rPr lang="hu-HU" baseline="0" dirty="0"/>
              <a:t> </a:t>
            </a:r>
            <a:r>
              <a:rPr lang="hu-HU" baseline="0" dirty="0" err="1"/>
              <a:t>up</a:t>
            </a:r>
            <a:r>
              <a:rPr lang="hu-HU" baseline="0" dirty="0"/>
              <a:t> </a:t>
            </a:r>
            <a:r>
              <a:rPr lang="hu-HU" baseline="0" dirty="0" err="1"/>
              <a:t>cabinets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Project </a:t>
            </a:r>
            <a:r>
              <a:rPr lang="hu-HU" baseline="0" dirty="0" err="1"/>
              <a:t>goal</a:t>
            </a:r>
            <a:r>
              <a:rPr lang="hu-HU" baseline="0" dirty="0"/>
              <a:t>: </a:t>
            </a:r>
            <a:r>
              <a:rPr lang="hu-HU" baseline="0" dirty="0" err="1"/>
              <a:t>early</a:t>
            </a:r>
            <a:r>
              <a:rPr lang="hu-HU" baseline="0" dirty="0"/>
              <a:t> </a:t>
            </a:r>
            <a:r>
              <a:rPr lang="hu-HU" baseline="0" dirty="0" err="1"/>
              <a:t>detection</a:t>
            </a:r>
            <a:r>
              <a:rPr lang="hu-HU" baseline="0" dirty="0"/>
              <a:t> and fault </a:t>
            </a:r>
            <a:r>
              <a:rPr lang="hu-HU" baseline="0" dirty="0" err="1"/>
              <a:t>accommodation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Project </a:t>
            </a:r>
            <a:r>
              <a:rPr lang="hu-HU" baseline="0" dirty="0" err="1"/>
              <a:t>scope</a:t>
            </a:r>
            <a:r>
              <a:rPr lang="hu-HU" baseline="0" dirty="0"/>
              <a:t>: </a:t>
            </a:r>
            <a:r>
              <a:rPr lang="hu-HU" baseline="0" dirty="0" err="1"/>
              <a:t>field</a:t>
            </a:r>
            <a:r>
              <a:rPr lang="hu-HU" baseline="0" dirty="0"/>
              <a:t> </a:t>
            </a:r>
            <a:r>
              <a:rPr lang="hu-HU" baseline="0" dirty="0" err="1"/>
              <a:t>experiment</a:t>
            </a:r>
            <a:r>
              <a:rPr lang="hu-HU" baseline="0" dirty="0"/>
              <a:t> and </a:t>
            </a:r>
            <a:r>
              <a:rPr lang="hu-HU" baseline="0" dirty="0" err="1"/>
              <a:t>simulation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Operation</a:t>
            </a:r>
            <a:r>
              <a:rPr lang="hu-HU" baseline="0" dirty="0"/>
              <a:t> </a:t>
            </a:r>
            <a:r>
              <a:rPr lang="hu-HU" baseline="0" dirty="0" err="1"/>
              <a:t>domain</a:t>
            </a:r>
            <a:r>
              <a:rPr lang="hu-HU" baseline="0" dirty="0"/>
              <a:t>: 10…30 </a:t>
            </a:r>
            <a:r>
              <a:rPr lang="hu-HU" baseline="0" dirty="0" err="1"/>
              <a:t>degrees</a:t>
            </a:r>
            <a:r>
              <a:rPr lang="hu-H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/>
              <a:t>Fault </a:t>
            </a:r>
            <a:r>
              <a:rPr lang="hu-HU" baseline="0" dirty="0" err="1"/>
              <a:t>diagnosis</a:t>
            </a:r>
            <a:r>
              <a:rPr lang="hu-HU" baseline="0" dirty="0"/>
              <a:t> </a:t>
            </a:r>
            <a:r>
              <a:rPr lang="hu-HU" baseline="0" dirty="0" err="1"/>
              <a:t>problem</a:t>
            </a:r>
            <a:r>
              <a:rPr lang="hu-HU" baseline="0" dirty="0"/>
              <a:t> is </a:t>
            </a:r>
            <a:r>
              <a:rPr lang="hu-HU" baseline="0" dirty="0" err="1"/>
              <a:t>separated</a:t>
            </a:r>
            <a:r>
              <a:rPr lang="hu-H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/>
              <a:t>Rest of </a:t>
            </a:r>
            <a:r>
              <a:rPr lang="hu-HU" baseline="0" dirty="0" err="1"/>
              <a:t>schedule</a:t>
            </a:r>
            <a:endParaRPr lang="hu-HU" baseline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4809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0689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/>
              <a:t>Strong </a:t>
            </a:r>
            <a:r>
              <a:rPr lang="hu-HU" baseline="0" dirty="0" err="1"/>
              <a:t>detectbility</a:t>
            </a:r>
            <a:r>
              <a:rPr lang="hu-HU" baseline="0" dirty="0"/>
              <a:t> is </a:t>
            </a:r>
            <a:r>
              <a:rPr lang="hu-HU" baseline="0" dirty="0" err="1"/>
              <a:t>guaranteed</a:t>
            </a:r>
            <a:r>
              <a:rPr lang="hu-H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Left</a:t>
            </a:r>
            <a:r>
              <a:rPr lang="hu-HU" baseline="0" dirty="0"/>
              <a:t> </a:t>
            </a:r>
            <a:r>
              <a:rPr lang="hu-HU" baseline="0" dirty="0" err="1"/>
              <a:t>side</a:t>
            </a:r>
            <a:r>
              <a:rPr lang="hu-HU" baseline="0" dirty="0"/>
              <a:t>, right </a:t>
            </a:r>
            <a:r>
              <a:rPr lang="hu-HU" baseline="0" dirty="0" err="1"/>
              <a:t>side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/>
              <a:t>CUSUM: </a:t>
            </a:r>
            <a:r>
              <a:rPr lang="hu-HU" baseline="0" dirty="0" err="1"/>
              <a:t>slowness</a:t>
            </a:r>
            <a:r>
              <a:rPr lang="hu-HU" baseline="0" dirty="0"/>
              <a:t>. GLR: </a:t>
            </a:r>
            <a:r>
              <a:rPr lang="hu-HU" baseline="0" dirty="0" err="1"/>
              <a:t>false</a:t>
            </a:r>
            <a:r>
              <a:rPr lang="hu-HU" baseline="0" dirty="0"/>
              <a:t> </a:t>
            </a:r>
            <a:r>
              <a:rPr lang="hu-HU" baseline="0" dirty="0" err="1"/>
              <a:t>alarms</a:t>
            </a:r>
            <a:r>
              <a:rPr lang="hu-HU" baseline="0" dirty="0"/>
              <a:t>. EM: </a:t>
            </a:r>
            <a:r>
              <a:rPr lang="hu-HU" baseline="0" dirty="0" err="1"/>
              <a:t>missed</a:t>
            </a:r>
            <a:r>
              <a:rPr lang="hu-HU" baseline="0" dirty="0"/>
              <a:t> </a:t>
            </a:r>
            <a:r>
              <a:rPr lang="hu-HU" baseline="0" dirty="0" err="1"/>
              <a:t>detection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Threshold</a:t>
            </a:r>
            <a:r>
              <a:rPr lang="hu-HU" baseline="0" dirty="0"/>
              <a:t> </a:t>
            </a:r>
            <a:r>
              <a:rPr lang="hu-HU" baseline="0" dirty="0" err="1"/>
              <a:t>dependency</a:t>
            </a:r>
            <a:endParaRPr lang="hu-HU" baseline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147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/>
              <a:t>Front end: </a:t>
            </a:r>
            <a:r>
              <a:rPr lang="hu-HU" baseline="0" dirty="0" err="1"/>
              <a:t>distributed</a:t>
            </a:r>
            <a:r>
              <a:rPr lang="hu-HU" baseline="0" dirty="0"/>
              <a:t> </a:t>
            </a:r>
            <a:r>
              <a:rPr lang="hu-HU" baseline="0" dirty="0" err="1"/>
              <a:t>control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all</a:t>
            </a:r>
            <a:r>
              <a:rPr lang="hu-HU" baseline="0" dirty="0"/>
              <a:t> </a:t>
            </a:r>
            <a:r>
              <a:rPr lang="hu-HU" baseline="0" dirty="0" err="1"/>
              <a:t>cabinets</a:t>
            </a:r>
            <a:r>
              <a:rPr lang="hu-HU" baseline="0" dirty="0"/>
              <a:t>, </a:t>
            </a:r>
            <a:r>
              <a:rPr lang="hu-HU" baseline="0" dirty="0" err="1"/>
              <a:t>swift</a:t>
            </a:r>
            <a:r>
              <a:rPr lang="hu-HU" baseline="0" dirty="0"/>
              <a:t> </a:t>
            </a:r>
            <a:r>
              <a:rPr lang="hu-HU" baseline="0" dirty="0" err="1"/>
              <a:t>dynamics</a:t>
            </a:r>
            <a:r>
              <a:rPr lang="hu-HU" baseline="0" dirty="0"/>
              <a:t>, </a:t>
            </a:r>
            <a:r>
              <a:rPr lang="hu-HU" baseline="0" dirty="0" err="1"/>
              <a:t>boundary</a:t>
            </a:r>
            <a:r>
              <a:rPr lang="hu-HU" baseline="0" dirty="0"/>
              <a:t> </a:t>
            </a:r>
            <a:r>
              <a:rPr lang="hu-HU" baseline="0" dirty="0" err="1"/>
              <a:t>condition</a:t>
            </a:r>
            <a:endParaRPr lang="hu-H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dirty="0"/>
              <a:t>Main </a:t>
            </a:r>
            <a:r>
              <a:rPr lang="hu-HU" dirty="0" err="1"/>
              <a:t>components</a:t>
            </a:r>
            <a:r>
              <a:rPr lang="hu-HU" baseline="0" dirty="0"/>
              <a:t> (</a:t>
            </a:r>
            <a:r>
              <a:rPr lang="hu-HU" baseline="0" dirty="0" err="1"/>
              <a:t>left</a:t>
            </a:r>
            <a:r>
              <a:rPr lang="hu-HU" baseline="0" dirty="0"/>
              <a:t>)</a:t>
            </a:r>
            <a:endParaRPr lang="hu-H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err="1"/>
              <a:t>Gas</a:t>
            </a:r>
            <a:r>
              <a:rPr lang="hu-HU" baseline="0" dirty="0"/>
              <a:t> </a:t>
            </a:r>
            <a:r>
              <a:rPr lang="hu-HU" baseline="0" dirty="0" err="1"/>
              <a:t>cooler</a:t>
            </a:r>
            <a:r>
              <a:rPr lang="hu-HU" baseline="0" dirty="0"/>
              <a:t> is </a:t>
            </a:r>
            <a:r>
              <a:rPr lang="hu-HU" baseline="0" dirty="0" err="1"/>
              <a:t>divided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equal</a:t>
            </a:r>
            <a:r>
              <a:rPr lang="hu-HU" baseline="0" dirty="0"/>
              <a:t> </a:t>
            </a:r>
            <a:r>
              <a:rPr lang="hu-HU" baseline="0" dirty="0" err="1"/>
              <a:t>control</a:t>
            </a:r>
            <a:r>
              <a:rPr lang="hu-HU" baseline="0" dirty="0"/>
              <a:t> </a:t>
            </a:r>
            <a:r>
              <a:rPr lang="hu-HU" baseline="0" dirty="0" err="1"/>
              <a:t>volume</a:t>
            </a:r>
            <a:r>
              <a:rPr lang="hu-HU" baseline="0" dirty="0"/>
              <a:t> </a:t>
            </a:r>
            <a:r>
              <a:rPr lang="hu-HU" baseline="0" dirty="0" err="1"/>
              <a:t>cells</a:t>
            </a:r>
            <a:r>
              <a:rPr lang="hu-HU" baseline="0" dirty="0"/>
              <a:t>, </a:t>
            </a:r>
            <a:r>
              <a:rPr lang="hu-HU" baseline="0" dirty="0" err="1"/>
              <a:t>as</a:t>
            </a:r>
            <a:r>
              <a:rPr lang="hu-HU" baseline="0" dirty="0"/>
              <a:t> </a:t>
            </a:r>
            <a:r>
              <a:rPr lang="hu-HU" baseline="0" dirty="0" err="1"/>
              <a:t>heat</a:t>
            </a:r>
            <a:r>
              <a:rPr lang="hu-HU" baseline="0" dirty="0"/>
              <a:t> </a:t>
            </a:r>
            <a:r>
              <a:rPr lang="hu-HU" baseline="0" dirty="0" err="1"/>
              <a:t>transfer</a:t>
            </a:r>
            <a:r>
              <a:rPr lang="hu-HU" baseline="0" dirty="0"/>
              <a:t> </a:t>
            </a:r>
            <a:r>
              <a:rPr lang="hu-HU" baseline="0" dirty="0" err="1"/>
              <a:t>depends</a:t>
            </a:r>
            <a:r>
              <a:rPr lang="hu-HU" baseline="0" dirty="0"/>
              <a:t> </a:t>
            </a:r>
            <a:r>
              <a:rPr lang="hu-HU" baseline="0" dirty="0" err="1"/>
              <a:t>on</a:t>
            </a:r>
            <a:r>
              <a:rPr lang="hu-HU" baseline="0" dirty="0"/>
              <a:t> </a:t>
            </a:r>
            <a:r>
              <a:rPr lang="hu-HU" baseline="0" dirty="0" err="1"/>
              <a:t>spatial</a:t>
            </a:r>
            <a:r>
              <a:rPr lang="hu-HU" baseline="0" dirty="0"/>
              <a:t> </a:t>
            </a:r>
            <a:r>
              <a:rPr lang="hu-HU" baseline="0" dirty="0" err="1"/>
              <a:t>distribution</a:t>
            </a:r>
            <a:r>
              <a:rPr lang="hu-HU" baseline="0" dirty="0"/>
              <a:t> of </a:t>
            </a:r>
            <a:r>
              <a:rPr lang="hu-HU" baseline="0" dirty="0" err="1"/>
              <a:t>properties</a:t>
            </a:r>
            <a:endParaRPr lang="hu-HU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/>
              <a:t>2 </a:t>
            </a:r>
            <a:r>
              <a:rPr lang="hu-HU" baseline="0" dirty="0" err="1"/>
              <a:t>cell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initial</a:t>
            </a:r>
            <a:r>
              <a:rPr lang="hu-HU" baseline="0" dirty="0"/>
              <a:t>, 1 </a:t>
            </a:r>
            <a:r>
              <a:rPr lang="hu-HU" baseline="0" dirty="0" err="1"/>
              <a:t>cell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final</a:t>
            </a:r>
            <a:r>
              <a:rPr lang="hu-HU" baseline="0" dirty="0"/>
              <a:t> </a:t>
            </a:r>
            <a:r>
              <a:rPr lang="hu-HU" baseline="0" dirty="0" err="1"/>
              <a:t>model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dirty="0" err="1"/>
              <a:t>Where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fault </a:t>
            </a:r>
            <a:r>
              <a:rPr lang="hu-HU" dirty="0" err="1"/>
              <a:t>occurs</a:t>
            </a:r>
            <a:r>
              <a:rPr lang="hu-HU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Parts</a:t>
            </a:r>
            <a:r>
              <a:rPr lang="hu-HU" baseline="0" dirty="0"/>
              <a:t> of </a:t>
            </a:r>
            <a:r>
              <a:rPr lang="hu-HU" baseline="0" dirty="0" err="1"/>
              <a:t>ph</a:t>
            </a:r>
            <a:r>
              <a:rPr lang="hu-HU" baseline="0" dirty="0"/>
              <a:t> diagram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Mass</a:t>
            </a:r>
            <a:r>
              <a:rPr lang="hu-HU" baseline="0" dirty="0"/>
              <a:t> flow </a:t>
            </a:r>
            <a:r>
              <a:rPr lang="hu-HU" baseline="0" dirty="0" err="1"/>
              <a:t>rates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606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/>
              <a:t>Controller</a:t>
            </a:r>
            <a:r>
              <a:rPr lang="hu-HU" dirty="0"/>
              <a:t> </a:t>
            </a:r>
            <a:r>
              <a:rPr lang="hu-HU" dirty="0" err="1"/>
              <a:t>perceives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left</a:t>
            </a:r>
            <a:r>
              <a:rPr lang="hu-HU" baseline="0" dirty="0"/>
              <a:t> </a:t>
            </a:r>
            <a:r>
              <a:rPr lang="hu-HU" baseline="0" dirty="0" err="1"/>
              <a:t>figure</a:t>
            </a:r>
            <a:r>
              <a:rPr lang="hu-HU" baseline="0" dirty="0"/>
              <a:t> version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Enthalpy</a:t>
            </a:r>
            <a:r>
              <a:rPr lang="hu-HU" baseline="0" dirty="0"/>
              <a:t> </a:t>
            </a:r>
            <a:r>
              <a:rPr lang="hu-HU" baseline="0" dirty="0" err="1"/>
              <a:t>temperature</a:t>
            </a:r>
            <a:r>
              <a:rPr lang="hu-HU" baseline="0" dirty="0"/>
              <a:t> </a:t>
            </a:r>
            <a:r>
              <a:rPr lang="hu-HU" baseline="0" dirty="0" err="1"/>
              <a:t>gradient</a:t>
            </a:r>
            <a:r>
              <a:rPr lang="hu-HU" baseline="0" dirty="0"/>
              <a:t> </a:t>
            </a:r>
            <a:r>
              <a:rPr lang="hu-HU" baseline="0" dirty="0" err="1"/>
              <a:t>magnifies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effect</a:t>
            </a:r>
            <a:r>
              <a:rPr lang="hu-H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/>
              <a:t>Higher</a:t>
            </a:r>
            <a:r>
              <a:rPr lang="hu-HU" baseline="0" dirty="0"/>
              <a:t> </a:t>
            </a:r>
            <a:r>
              <a:rPr lang="hu-HU" baseline="0" dirty="0" err="1"/>
              <a:t>enthalpy</a:t>
            </a:r>
            <a:r>
              <a:rPr lang="hu-HU" baseline="0" dirty="0"/>
              <a:t> </a:t>
            </a:r>
            <a:r>
              <a:rPr lang="hu-HU" baseline="0" dirty="0" err="1"/>
              <a:t>passed</a:t>
            </a:r>
            <a:r>
              <a:rPr lang="hu-HU" baseline="0" dirty="0"/>
              <a:t> </a:t>
            </a:r>
            <a:r>
              <a:rPr lang="hu-HU" baseline="0" dirty="0" err="1"/>
              <a:t>to</a:t>
            </a:r>
            <a:r>
              <a:rPr lang="hu-HU" baseline="0" dirty="0"/>
              <a:t> </a:t>
            </a:r>
            <a:r>
              <a:rPr lang="hu-HU" baseline="0" dirty="0" err="1"/>
              <a:t>receiver</a:t>
            </a:r>
            <a:r>
              <a:rPr lang="hu-HU" baseline="0" dirty="0"/>
              <a:t>. </a:t>
            </a:r>
            <a:r>
              <a:rPr lang="hu-HU" baseline="0" dirty="0" err="1"/>
              <a:t>Increasing</a:t>
            </a:r>
            <a:r>
              <a:rPr lang="hu-HU" baseline="0" dirty="0"/>
              <a:t> </a:t>
            </a:r>
            <a:r>
              <a:rPr lang="hu-HU" baseline="0" dirty="0" err="1"/>
              <a:t>pressure</a:t>
            </a:r>
            <a:r>
              <a:rPr lang="hu-HU" baseline="0" dirty="0"/>
              <a:t>, </a:t>
            </a:r>
            <a:r>
              <a:rPr lang="hu-HU" baseline="0" dirty="0" err="1"/>
              <a:t>saturating</a:t>
            </a:r>
            <a:r>
              <a:rPr lang="hu-HU" baseline="0" dirty="0"/>
              <a:t> IT </a:t>
            </a:r>
            <a:r>
              <a:rPr lang="hu-HU" baseline="0" dirty="0" err="1"/>
              <a:t>compressor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Cabinets</a:t>
            </a:r>
            <a:r>
              <a:rPr lang="hu-HU" baseline="0" dirty="0"/>
              <a:t> </a:t>
            </a:r>
            <a:r>
              <a:rPr lang="hu-HU" baseline="0" dirty="0" err="1"/>
              <a:t>heat</a:t>
            </a:r>
            <a:r>
              <a:rPr lang="hu-HU" baseline="0" dirty="0"/>
              <a:t> </a:t>
            </a:r>
            <a:r>
              <a:rPr lang="hu-HU" baseline="0" dirty="0" err="1"/>
              <a:t>up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509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95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001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List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final</a:t>
            </a:r>
            <a:r>
              <a:rPr lang="hu-HU" dirty="0"/>
              <a:t> </a:t>
            </a:r>
            <a:r>
              <a:rPr lang="hu-HU" dirty="0" err="1"/>
              <a:t>states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figure</a:t>
            </a:r>
            <a:r>
              <a:rPr lang="hu-HU" dirty="0"/>
              <a:t>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851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/>
              <a:t>The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plants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 err="1"/>
              <a:t>Step</a:t>
            </a:r>
            <a:r>
              <a:rPr lang="hu-HU" dirty="0"/>
              <a:t> fault: </a:t>
            </a:r>
            <a:r>
              <a:rPr lang="hu-HU" dirty="0" err="1"/>
              <a:t>switch-on</a:t>
            </a:r>
            <a:r>
              <a:rPr lang="hu-HU" baseline="0" dirty="0"/>
              <a:t> </a:t>
            </a:r>
            <a:r>
              <a:rPr lang="hu-HU" baseline="0" dirty="0" err="1"/>
              <a:t>switch-off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the</a:t>
            </a:r>
            <a:r>
              <a:rPr lang="hu-HU" baseline="0" dirty="0"/>
              <a:t> </a:t>
            </a:r>
            <a:r>
              <a:rPr lang="hu-HU" baseline="0" dirty="0" err="1"/>
              <a:t>Modelica</a:t>
            </a:r>
            <a:r>
              <a:rPr lang="hu-HU" baseline="0" dirty="0"/>
              <a:t> </a:t>
            </a:r>
            <a:r>
              <a:rPr lang="hu-HU" baseline="0" dirty="0" err="1"/>
              <a:t>plant</a:t>
            </a:r>
            <a:r>
              <a:rPr lang="hu-HU" baseline="0" dirty="0"/>
              <a:t>, </a:t>
            </a:r>
            <a:r>
              <a:rPr lang="hu-HU" baseline="0" dirty="0" err="1"/>
              <a:t>insulation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Ambient</a:t>
            </a:r>
            <a:r>
              <a:rPr lang="hu-HU" baseline="0" dirty="0"/>
              <a:t> </a:t>
            </a:r>
            <a:r>
              <a:rPr lang="hu-HU" baseline="0" dirty="0" err="1"/>
              <a:t>temperature</a:t>
            </a:r>
            <a:r>
              <a:rPr lang="hu-HU" baseline="0" dirty="0"/>
              <a:t>: </a:t>
            </a:r>
            <a:r>
              <a:rPr lang="hu-HU" baseline="0" dirty="0" err="1"/>
              <a:t>increasing</a:t>
            </a:r>
            <a:r>
              <a:rPr lang="hu-HU" baseline="0" dirty="0"/>
              <a:t> </a:t>
            </a:r>
            <a:r>
              <a:rPr lang="hu-HU" baseline="0" dirty="0" err="1"/>
              <a:t>amplitude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testing </a:t>
            </a:r>
            <a:r>
              <a:rPr lang="hu-HU" baseline="0" dirty="0" err="1"/>
              <a:t>estimator</a:t>
            </a:r>
            <a:r>
              <a:rPr lang="hu-HU" baseline="0" dirty="0"/>
              <a:t> </a:t>
            </a:r>
            <a:r>
              <a:rPr lang="hu-HU" baseline="0" dirty="0" err="1"/>
              <a:t>robustness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sampling</a:t>
            </a:r>
            <a:r>
              <a:rPr lang="hu-HU" dirty="0"/>
              <a:t> </a:t>
            </a:r>
            <a:r>
              <a:rPr lang="hu-HU" dirty="0" err="1"/>
              <a:t>times</a:t>
            </a:r>
            <a:endParaRPr lang="hu-HU" dirty="0"/>
          </a:p>
          <a:p>
            <a:pPr marL="171450" indent="-171450">
              <a:buFontTx/>
              <a:buChar char="-"/>
            </a:pPr>
            <a:r>
              <a:rPr lang="hu-HU" dirty="0"/>
              <a:t>Fault </a:t>
            </a:r>
            <a:r>
              <a:rPr lang="hu-HU" dirty="0" err="1"/>
              <a:t>handling</a:t>
            </a:r>
            <a:r>
              <a:rPr lang="hu-HU" dirty="0"/>
              <a:t> is </a:t>
            </a:r>
            <a:r>
              <a:rPr lang="hu-HU" dirty="0" err="1"/>
              <a:t>independent</a:t>
            </a:r>
            <a:r>
              <a:rPr lang="hu-HU" baseline="0" dirty="0"/>
              <a:t> </a:t>
            </a:r>
            <a:r>
              <a:rPr lang="hu-HU" baseline="0" dirty="0" err="1"/>
              <a:t>from</a:t>
            </a:r>
            <a:r>
              <a:rPr lang="hu-HU" baseline="0" dirty="0"/>
              <a:t> </a:t>
            </a:r>
            <a:r>
              <a:rPr lang="hu-HU" baseline="0" dirty="0" err="1"/>
              <a:t>state</a:t>
            </a:r>
            <a:r>
              <a:rPr lang="hu-HU" baseline="0" dirty="0"/>
              <a:t> </a:t>
            </a:r>
            <a:r>
              <a:rPr lang="hu-HU" baseline="0" dirty="0" err="1"/>
              <a:t>estimator</a:t>
            </a:r>
            <a:r>
              <a:rPr lang="hu-HU" baseline="0" dirty="0"/>
              <a:t> </a:t>
            </a:r>
            <a:r>
              <a:rPr lang="hu-HU" baseline="0" dirty="0" err="1"/>
              <a:t>for</a:t>
            </a:r>
            <a:r>
              <a:rPr lang="hu-HU" baseline="0" dirty="0"/>
              <a:t> </a:t>
            </a:r>
            <a:r>
              <a:rPr lang="hu-HU" baseline="0" dirty="0" err="1"/>
              <a:t>modularity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Describe</a:t>
            </a:r>
            <a:r>
              <a:rPr lang="hu-HU" baseline="0" dirty="0"/>
              <a:t> </a:t>
            </a:r>
            <a:r>
              <a:rPr lang="hu-HU" baseline="0" dirty="0" err="1"/>
              <a:t>parts</a:t>
            </a:r>
            <a:endParaRPr lang="hu-HU" baseline="0" dirty="0"/>
          </a:p>
          <a:p>
            <a:pPr marL="171450" indent="-171450">
              <a:buFontTx/>
              <a:buChar char="-"/>
            </a:pPr>
            <a:r>
              <a:rPr lang="hu-HU" baseline="0" dirty="0" err="1"/>
              <a:t>Innovation</a:t>
            </a:r>
            <a:r>
              <a:rPr lang="hu-HU" baseline="0" dirty="0"/>
              <a:t>: </a:t>
            </a:r>
            <a:r>
              <a:rPr lang="hu-HU" baseline="0" dirty="0" err="1"/>
              <a:t>operation</a:t>
            </a:r>
            <a:r>
              <a:rPr lang="hu-HU" baseline="0" dirty="0"/>
              <a:t> </a:t>
            </a:r>
            <a:r>
              <a:rPr lang="hu-HU" baseline="0" dirty="0" err="1"/>
              <a:t>point</a:t>
            </a:r>
            <a:r>
              <a:rPr lang="hu-HU" baseline="0" dirty="0"/>
              <a:t> </a:t>
            </a:r>
            <a:r>
              <a:rPr lang="hu-HU" baseline="0" dirty="0" err="1"/>
              <a:t>change</a:t>
            </a:r>
            <a:r>
              <a:rPr lang="hu-HU" baseline="0" dirty="0"/>
              <a:t> </a:t>
            </a:r>
            <a:r>
              <a:rPr lang="hu-HU" baseline="0" dirty="0" err="1"/>
              <a:t>same</a:t>
            </a:r>
            <a:r>
              <a:rPr lang="hu-HU" baseline="0" dirty="0"/>
              <a:t> </a:t>
            </a:r>
            <a:r>
              <a:rPr lang="hu-HU" baseline="0" dirty="0" err="1"/>
              <a:t>effect</a:t>
            </a:r>
            <a:r>
              <a:rPr lang="hu-HU" baseline="0" dirty="0"/>
              <a:t> </a:t>
            </a:r>
            <a:r>
              <a:rPr lang="hu-HU" baseline="0" dirty="0" err="1"/>
              <a:t>as</a:t>
            </a:r>
            <a:r>
              <a:rPr lang="hu-HU" baseline="0" dirty="0"/>
              <a:t> fault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3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142E-9A44-41FB-A62D-E64005F1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61AC2-ECD9-4CDA-A3D9-F043C031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3D65-39A5-46E6-B5B9-7C580FB2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B5A-1E05-42C9-B5B9-49898413AC7D}" type="datetime1">
              <a:rPr lang="da-DK" smtClean="0"/>
              <a:t>02-09-2019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28E2E-C050-4C19-BB64-0B5F3EB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A665-ECDF-43E8-AEC1-9FC418AA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6AAA67-6DD7-4B0F-9CD6-1BE9B6B40131}"/>
              </a:ext>
            </a:extLst>
          </p:cNvPr>
          <p:cNvCxnSpPr>
            <a:cxnSpLocks/>
          </p:cNvCxnSpPr>
          <p:nvPr userDrawn="1"/>
        </p:nvCxnSpPr>
        <p:spPr>
          <a:xfrm>
            <a:off x="0" y="6285304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8FED-6AE5-4AFA-8932-874358BB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C1F21-6501-44A3-967C-744050A0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E613C-D813-4A89-8BF3-6868149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F745-37B9-49D4-9AF0-B65D823C98FC}" type="datetime1">
              <a:rPr lang="da-DK" smtClean="0"/>
              <a:t>02-09-2019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68CD9-E508-457C-AB2D-CA9A2D22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6BD3-BEE2-4556-A205-89EC9150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078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1D0DE-E313-444E-8DD1-9889567E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B3FDB-7607-4F88-BB27-FE3518D2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C7A9-FFB4-42A7-814F-F2BBCA98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4DF4-BE76-4CDD-B923-6EFA357D272C}" type="datetime1">
              <a:rPr lang="da-DK" smtClean="0"/>
              <a:t>02-09-2019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15DE-9596-429F-B6C3-6D06B0E9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DD0F0-F234-4C6E-9846-876302E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13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9919-89FA-44AE-AEED-7F4DFC16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012C-D040-4383-99FC-F52B95E0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3833-0C56-4989-92C0-A0F5C958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7A97-DEB2-4C10-B9F5-2F2A9FB91937}" type="datetime1">
              <a:rPr lang="da-DK" smtClean="0"/>
              <a:t>02-09-2019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0D9C0-3381-44ED-822E-AD477A41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7BA5-7C86-4634-9738-E156EBCC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06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516D-DDE3-4D32-A6F1-A5472DAB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BA79F-2F9F-458E-B02E-521AC7DC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C9FA-92B0-4A5D-8DE2-9BE52C09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927D-3EBE-4619-BCB7-A39A1CA94DF3}" type="datetime1">
              <a:rPr lang="da-DK" smtClean="0"/>
              <a:t>02-09-2019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3D6A2-D423-4BA8-AC8F-9AA1BBBE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FE934-4669-48D0-BE92-B463F7A4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2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1EF8-B991-4D94-8356-D9EC8BBE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692B5-4537-471F-A80B-01C677AC1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67D3B-6C59-439F-B68C-E4C150D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C6E74-8738-4196-8DB9-FFDF841F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549D-03C1-4DCC-87E5-0D0E62AE179E}" type="datetime1">
              <a:rPr lang="da-DK" smtClean="0"/>
              <a:t>02-09-2019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6178-739A-4706-9697-90BBF9D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AFF23-B9A8-4C79-B0E3-77522DBB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30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3861-1BCB-4465-BDFE-CA22FC8A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62DC7-DE32-4A83-887D-D2DB278E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2EA86-998B-48E2-98BA-3CB7DF77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56090-AAE5-4879-8CF6-41A6D4E93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7F787-46E2-47FC-BBF4-563AB8CE9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1650C-4D3D-49A6-B2E1-2F29280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755-BCAE-4D4A-8789-2478EF7D82CE}" type="datetime1">
              <a:rPr lang="da-DK" smtClean="0"/>
              <a:t>02-09-2019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B36C1-3D51-40B4-8457-36846144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C6913-3F2A-4A58-B3B7-BCDC0E56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2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DD26-B99A-4F1E-966B-9DEB35AF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57F77-F4E4-472C-BD65-4FD64528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A61-3D69-4868-8B1B-D83CDD1820E3}" type="datetime1">
              <a:rPr lang="da-DK" smtClean="0"/>
              <a:t>02-09-2019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A22DC-F631-4B83-B895-F2231C5F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0DBED-9DC5-41EA-A899-66C498F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75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3F7B4-F970-4726-9CF5-907DF4FD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6FC1-E8D6-46A5-97CD-0DA0B15DF194}" type="datetime1">
              <a:rPr lang="da-DK" smtClean="0"/>
              <a:t>02-09-2019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D5109-5CBC-415F-A8F0-FD795747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7D0F-F40C-4388-BABC-34B30681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829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0D15-0713-49A0-B169-778C511D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8515-5D91-40AC-A353-7D6C42F3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FAF28-D14B-49BE-A5B9-352FCC49C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613F7-E9E6-4612-B92C-5751CE5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45AE-6E7F-4ED6-B003-2AF70BF35E39}" type="datetime1">
              <a:rPr lang="da-DK" smtClean="0"/>
              <a:t>02-09-2019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436A5-46DD-4055-93D0-15C0AE7A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61B34-8950-48BB-B1B7-77E71F6E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51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992A-979E-49E1-8D33-CC3A379D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47C74-CA38-4E37-8EF2-1335D904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D077A-4EC7-47B0-A73F-ED41675C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7BD6-F9D7-4A28-80DD-9E4F74BA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2984-57BA-4AFE-8509-38116D00372F}" type="datetime1">
              <a:rPr lang="da-DK" smtClean="0"/>
              <a:t>02-09-2019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55ED0-7632-437A-B32B-6FC0CAF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5BD0-199E-4C34-99B4-9A55FCCF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88C15-6D7A-4B0C-A2F5-E0EC5855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69C46-8F9A-479F-82BB-AFA376F5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9BEB-0F35-4931-AD4E-EC7DE356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1E39-267B-412B-848F-983C42C47EC2}" type="datetime1">
              <a:rPr lang="da-DK" smtClean="0"/>
              <a:t>02-09-2019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CD6B-CEFE-4936-A517-A2B8893A8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345E1-8127-4FED-A854-EA22A8727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B208CA-BE15-4CFE-8D43-1162C43A8A35}"/>
              </a:ext>
            </a:extLst>
          </p:cNvPr>
          <p:cNvCxnSpPr>
            <a:cxnSpLocks/>
          </p:cNvCxnSpPr>
          <p:nvPr userDrawn="1"/>
        </p:nvCxnSpPr>
        <p:spPr>
          <a:xfrm>
            <a:off x="10820400" y="6276426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76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C816-FB9E-46D8-B5E1-2617CCD2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906" y="2678113"/>
            <a:ext cx="9624564" cy="2387600"/>
          </a:xfrm>
        </p:spPr>
        <p:txBody>
          <a:bodyPr>
            <a:normAutofit fontScale="90000"/>
          </a:bodyPr>
          <a:lstStyle/>
          <a:p>
            <a:r>
              <a:rPr lang="da-DK" dirty="0">
                <a:latin typeface="Neo Sans Pro"/>
              </a:rPr>
              <a:t>Fault Detection for the Control of Supermarket Refrigeration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FE53-B680-4C5F-9E58-79002A7C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188" y="5352500"/>
            <a:ext cx="9144000" cy="1434799"/>
          </a:xfrm>
        </p:spPr>
        <p:txBody>
          <a:bodyPr>
            <a:normAutofit fontScale="92500" lnSpcReduction="20000"/>
          </a:bodyPr>
          <a:lstStyle/>
          <a:p>
            <a:r>
              <a:rPr lang="da-DK" dirty="0">
                <a:latin typeface="Neo Sans Pro"/>
              </a:rPr>
              <a:t>Zoltan Mark Pinter</a:t>
            </a:r>
          </a:p>
          <a:p>
            <a:r>
              <a:rPr lang="da-DK" dirty="0">
                <a:latin typeface="Neo Sans Pro"/>
              </a:rPr>
              <a:t>Supervisors: Hans Henrik Niemann, Dimitrios Papageorgiou</a:t>
            </a:r>
          </a:p>
          <a:p>
            <a:r>
              <a:rPr lang="da-DK" dirty="0">
                <a:latin typeface="Neo Sans Pro"/>
              </a:rPr>
              <a:t>External Supervisor: Lars Finn Sloth Larsen</a:t>
            </a:r>
          </a:p>
          <a:p>
            <a:r>
              <a:rPr lang="da-DK" dirty="0">
                <a:latin typeface="Neo Sans Pro"/>
              </a:rPr>
              <a:t>3th September,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3F882-972E-42A8-ACB6-01BA375F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088" y="240220"/>
            <a:ext cx="1600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5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4C82-A12B-4CFF-902C-706DEDF8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206" y="-96654"/>
            <a:ext cx="4938274" cy="1325563"/>
          </a:xfrm>
        </p:spPr>
        <p:txBody>
          <a:bodyPr/>
          <a:lstStyle/>
          <a:p>
            <a:r>
              <a:rPr lang="da-DK" dirty="0"/>
              <a:t>The state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5EFCA-0894-4C54-9784-3EB063FE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10</a:t>
            </a:fld>
            <a:endParaRPr lang="da-DK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3F27C2-A89A-400A-8377-A3BE1790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t="49123" r="6787"/>
          <a:stretch/>
        </p:blipFill>
        <p:spPr>
          <a:xfrm>
            <a:off x="-11534" y="4572097"/>
            <a:ext cx="9529796" cy="229453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8CE0B9-FC7B-4508-AC00-376E69BE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77"/>
          <a:stretch/>
        </p:blipFill>
        <p:spPr>
          <a:xfrm>
            <a:off x="130414" y="229942"/>
            <a:ext cx="7191265" cy="244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6A2DC6-FC58-4BF3-AB80-5CEC600F9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83" r="19673"/>
          <a:stretch/>
        </p:blipFill>
        <p:spPr>
          <a:xfrm>
            <a:off x="6285068" y="2124826"/>
            <a:ext cx="5776518" cy="231899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30413" y="471949"/>
            <a:ext cx="7191265" cy="1073440"/>
          </a:xfrm>
          <a:prstGeom prst="rect">
            <a:avLst/>
          </a:prstGeom>
          <a:solidFill>
            <a:schemeClr val="accent1">
              <a:alpha val="71000"/>
            </a:schemeClr>
          </a:solidFill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Fault </a:t>
            </a:r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handling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(</a:t>
            </a:r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optional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)</a:t>
            </a:r>
          </a:p>
        </p:txBody>
      </p:sp>
      <p:sp>
        <p:nvSpPr>
          <p:cNvPr id="8" name="Téglalap 7"/>
          <p:cNvSpPr/>
          <p:nvPr/>
        </p:nvSpPr>
        <p:spPr>
          <a:xfrm>
            <a:off x="130411" y="1545388"/>
            <a:ext cx="5636207" cy="1260102"/>
          </a:xfrm>
          <a:prstGeom prst="rect">
            <a:avLst/>
          </a:prstGeom>
          <a:solidFill>
            <a:schemeClr val="accent1">
              <a:alpha val="69000"/>
            </a:schemeClr>
          </a:solidFill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Inner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fold: </a:t>
            </a:r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linear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dynamical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</a:p>
          <a:p>
            <a:pPr algn="ctr"/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Kalman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filter</a:t>
            </a:r>
          </a:p>
        </p:txBody>
      </p:sp>
      <p:sp>
        <p:nvSpPr>
          <p:cNvPr id="9" name="Téglalap 8"/>
          <p:cNvSpPr/>
          <p:nvPr/>
        </p:nvSpPr>
        <p:spPr>
          <a:xfrm>
            <a:off x="6285067" y="3329641"/>
            <a:ext cx="5646378" cy="1260102"/>
          </a:xfrm>
          <a:prstGeom prst="rect">
            <a:avLst/>
          </a:prstGeom>
          <a:solidFill>
            <a:schemeClr val="accent1">
              <a:alpha val="69000"/>
            </a:schemeClr>
          </a:solidFill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Set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point</a:t>
            </a:r>
            <a:r>
              <a:rPr lang="hu-HU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selection</a:t>
            </a:r>
            <a:endParaRPr lang="hu-HU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Neo Sans Pro" panose="020B0504030504040204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6285067" y="2471370"/>
            <a:ext cx="5351410" cy="858271"/>
          </a:xfrm>
          <a:prstGeom prst="rect">
            <a:avLst/>
          </a:prstGeom>
          <a:solidFill>
            <a:schemeClr val="accent1">
              <a:alpha val="70000"/>
            </a:schemeClr>
          </a:solidFill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err="1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Outer</a:t>
            </a:r>
            <a:r>
              <a:rPr lang="hu-HU" sz="2800" dirty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fold: </a:t>
            </a:r>
            <a:r>
              <a:rPr lang="hu-HU" sz="2800" dirty="0" err="1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steady</a:t>
            </a:r>
            <a:r>
              <a:rPr lang="hu-HU" sz="2800" dirty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state</a:t>
            </a:r>
            <a:r>
              <a:rPr lang="hu-HU" sz="2800" dirty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5988244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446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11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CF385-2952-4833-B288-53069417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86" y="4406049"/>
            <a:ext cx="7962900" cy="1104900"/>
          </a:xfrm>
          <a:prstGeom prst="rect">
            <a:avLst/>
          </a:prstGeo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296374" cy="352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The main challenges are</a:t>
            </a:r>
          </a:p>
          <a:p>
            <a:pPr lvl="1"/>
            <a:r>
              <a:rPr lang="da-DK" dirty="0">
                <a:latin typeface="Neo Sans Pro"/>
              </a:rPr>
              <a:t>Set-point change has the same effect as the fault</a:t>
            </a:r>
          </a:p>
          <a:p>
            <a:pPr lvl="1"/>
            <a:r>
              <a:rPr lang="da-DK" dirty="0">
                <a:latin typeface="Neo Sans Pro"/>
              </a:rPr>
              <a:t>Dynamical signals</a:t>
            </a:r>
          </a:p>
          <a:p>
            <a:pPr lvl="1"/>
            <a:r>
              <a:rPr lang="da-DK" dirty="0">
                <a:latin typeface="Neo Sans Pro"/>
              </a:rPr>
              <a:t>Non-Gaussian noise</a:t>
            </a:r>
          </a:p>
          <a:p>
            <a:r>
              <a:rPr lang="da-DK" dirty="0">
                <a:latin typeface="Neo Sans Pro"/>
              </a:rPr>
              <a:t>Physical background</a:t>
            </a:r>
          </a:p>
          <a:p>
            <a:pPr lvl="1"/>
            <a:r>
              <a:rPr lang="da-DK" dirty="0">
                <a:latin typeface="Neo Sans Pro"/>
              </a:rPr>
              <a:t>Energy accumulation should be bounded in the gas cooler</a:t>
            </a:r>
          </a:p>
          <a:p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26092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192679" cy="5292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Recursive linear Least Squares (RLS)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Problem with information density</a:t>
            </a:r>
          </a:p>
          <a:p>
            <a:r>
              <a:rPr lang="da-DK" dirty="0">
                <a:latin typeface="Neo Sans Pro"/>
              </a:rPr>
              <a:t>Regularization and robustness</a:t>
            </a:r>
          </a:p>
          <a:p>
            <a:pPr lvl="1"/>
            <a:r>
              <a:rPr lang="da-DK" dirty="0">
                <a:latin typeface="Neo Sans Pro"/>
              </a:rPr>
              <a:t>The ambient temperature perturbed the system sufficiently</a:t>
            </a:r>
          </a:p>
          <a:p>
            <a:pPr lvl="1"/>
            <a:r>
              <a:rPr lang="da-DK" dirty="0">
                <a:latin typeface="Neo Sans Pro"/>
              </a:rPr>
              <a:t>Forgetting factor</a:t>
            </a:r>
          </a:p>
          <a:p>
            <a:r>
              <a:rPr lang="da-DK" dirty="0">
                <a:latin typeface="Neo Sans Pro"/>
              </a:rPr>
              <a:t>Time delays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Residual whitening: less normal signals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BE0EF-A232-41E3-BB76-3BB1F78A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44" y="1462087"/>
            <a:ext cx="2510398" cy="239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E546C-3EC3-4F7E-8414-DE00A0616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76" b="83467"/>
          <a:stretch/>
        </p:blipFill>
        <p:spPr>
          <a:xfrm>
            <a:off x="2515404" y="2212890"/>
            <a:ext cx="1810835" cy="30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C45FB-AA1E-4F01-9684-1AC85D81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398" y="5182078"/>
            <a:ext cx="1678565" cy="803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25930-9E6D-4823-B787-A0E4D77D8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75" r="18564" b="28903"/>
          <a:stretch/>
        </p:blipFill>
        <p:spPr>
          <a:xfrm>
            <a:off x="2470954" y="2754572"/>
            <a:ext cx="1899736" cy="2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865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3"/>
            <a:ext cx="6532785" cy="560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Signal choices</a:t>
            </a:r>
          </a:p>
          <a:p>
            <a:pPr lvl="1"/>
            <a:r>
              <a:rPr lang="da-DK" dirty="0">
                <a:latin typeface="Neo Sans Pro"/>
              </a:rPr>
              <a:t>Residual for detection: heat transfer</a:t>
            </a:r>
          </a:p>
          <a:p>
            <a:pPr lvl="1"/>
            <a:r>
              <a:rPr lang="da-DK" dirty="0">
                <a:latin typeface="Neo Sans Pro"/>
              </a:rPr>
              <a:t>Residual for reconstruction: enthalpy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Log likelihood ratio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CUSUM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GLR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r>
              <a:rPr lang="da-DK" dirty="0">
                <a:latin typeface="Neo Sans Pro"/>
              </a:rPr>
              <a:t>Window length</a:t>
            </a:r>
            <a:r>
              <a:rPr lang="hu-HU" dirty="0">
                <a:latin typeface="Neo Sans Pro"/>
              </a:rPr>
              <a:t> (M)</a:t>
            </a:r>
            <a:r>
              <a:rPr lang="da-DK" dirty="0">
                <a:latin typeface="Neo Sans Pro"/>
              </a:rPr>
              <a:t> : 100 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13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BB07-10AE-43B4-9C9D-A2D6753A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7" y="2856750"/>
            <a:ext cx="166687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4DF7C-A30A-426E-B2C9-DA025CF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71" y="3714139"/>
            <a:ext cx="5810250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71" y="4727086"/>
            <a:ext cx="3838575" cy="1009650"/>
          </a:xfrm>
          <a:prstGeom prst="rect">
            <a:avLst/>
          </a:prstGeom>
        </p:spPr>
      </p:pic>
      <p:sp>
        <p:nvSpPr>
          <p:cNvPr id="8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052114" y="4504714"/>
            <a:ext cx="405316" cy="51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141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775568" cy="114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Latent variable models</a:t>
            </a:r>
          </a:p>
          <a:p>
            <a:r>
              <a:rPr lang="da-DK" dirty="0">
                <a:latin typeface="Neo Sans Pro"/>
              </a:rPr>
              <a:t>E</a:t>
            </a:r>
            <a:r>
              <a:rPr lang="hu-HU" dirty="0">
                <a:latin typeface="Neo Sans Pro"/>
              </a:rPr>
              <a:t> (</a:t>
            </a:r>
            <a:r>
              <a:rPr lang="hu-HU" dirty="0" err="1">
                <a:latin typeface="Neo Sans Pro"/>
              </a:rPr>
              <a:t>expectation</a:t>
            </a:r>
            <a:r>
              <a:rPr lang="hu-HU" dirty="0">
                <a:latin typeface="Neo Sans Pro"/>
              </a:rPr>
              <a:t>)</a:t>
            </a:r>
            <a:r>
              <a:rPr lang="da-DK" dirty="0">
                <a:latin typeface="Neo Sans Pro"/>
              </a:rPr>
              <a:t> step: changing the structure</a:t>
            </a:r>
          </a:p>
          <a:p>
            <a:r>
              <a:rPr lang="da-DK" dirty="0">
                <a:latin typeface="Neo Sans Pro"/>
              </a:rPr>
              <a:t>M</a:t>
            </a:r>
            <a:r>
              <a:rPr lang="hu-HU" dirty="0">
                <a:latin typeface="Neo Sans Pro"/>
              </a:rPr>
              <a:t> (</a:t>
            </a:r>
            <a:r>
              <a:rPr lang="hu-HU" dirty="0" err="1">
                <a:latin typeface="Neo Sans Pro"/>
              </a:rPr>
              <a:t>maximization</a:t>
            </a:r>
            <a:r>
              <a:rPr lang="hu-HU" dirty="0">
                <a:latin typeface="Neo Sans Pro"/>
              </a:rPr>
              <a:t>)</a:t>
            </a:r>
            <a:r>
              <a:rPr lang="da-DK" dirty="0">
                <a:latin typeface="Neo Sans Pro"/>
              </a:rPr>
              <a:t> step: changing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FD25EA-4215-4D23-B19F-D5FE1631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 t="55796" r="10131"/>
          <a:stretch/>
        </p:blipFill>
        <p:spPr>
          <a:xfrm>
            <a:off x="5787351" y="2237695"/>
            <a:ext cx="5428905" cy="3443222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69" y="-45961"/>
            <a:ext cx="10762397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14</a:t>
            </a:fld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4EDF2-0768-4E48-AD6A-CEB16333F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1" b="82375"/>
          <a:stretch/>
        </p:blipFill>
        <p:spPr>
          <a:xfrm>
            <a:off x="1461835" y="5500596"/>
            <a:ext cx="4139976" cy="429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872E8A-A289-44B3-ADC5-279844AA8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8041762" y="4600835"/>
            <a:ext cx="351247" cy="326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84003E-9832-4A31-BE08-6959DD474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8270106" y="2880089"/>
            <a:ext cx="367533" cy="3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00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60" y="2045695"/>
            <a:ext cx="4455057" cy="780868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83063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79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15</a:t>
            </a:fld>
            <a:endParaRPr lang="da-DK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645562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2153355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9820426" cy="157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Fault handling does not stop until human intervention</a:t>
            </a:r>
          </a:p>
          <a:p>
            <a:r>
              <a:rPr lang="da-DK" dirty="0">
                <a:latin typeface="Neo Sans Pro"/>
              </a:rPr>
              <a:t>Strong detectibility and measurement reconstruction are achieved by freezing the parameter values after detection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16</a:t>
            </a:fld>
            <a:endParaRPr lang="da-DK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18B40-6A9E-43DE-AF28-17190694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3" y="2593461"/>
            <a:ext cx="10515600" cy="3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55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57" y="32067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17</a:t>
            </a:fld>
            <a:endParaRPr lang="da-DK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9821" cy="4351338"/>
          </a:xfrm>
        </p:spPr>
        <p:txBody>
          <a:bodyPr/>
          <a:lstStyle/>
          <a:p>
            <a:r>
              <a:rPr lang="da-DK" dirty="0">
                <a:latin typeface="Neo Sans Pro"/>
              </a:rPr>
              <a:t>Objectives</a:t>
            </a:r>
          </a:p>
          <a:p>
            <a:pPr lvl="1"/>
            <a:r>
              <a:rPr lang="da-DK" dirty="0">
                <a:latin typeface="Neo Sans Pro"/>
              </a:rPr>
              <a:t>Fault detectors</a:t>
            </a:r>
          </a:p>
          <a:p>
            <a:pPr lvl="1"/>
            <a:r>
              <a:rPr lang="da-DK" dirty="0">
                <a:latin typeface="Neo Sans Pro"/>
              </a:rPr>
              <a:t>Measurement reconstruction</a:t>
            </a:r>
          </a:p>
          <a:p>
            <a:r>
              <a:rPr lang="da-DK" dirty="0">
                <a:latin typeface="Neo Sans Pro"/>
              </a:rPr>
              <a:t>Application</a:t>
            </a:r>
          </a:p>
          <a:p>
            <a:pPr lvl="1"/>
            <a:r>
              <a:rPr lang="da-DK" dirty="0">
                <a:latin typeface="Neo Sans Pro"/>
              </a:rPr>
              <a:t>Control performance</a:t>
            </a:r>
          </a:p>
          <a:p>
            <a:pPr lvl="1"/>
            <a:r>
              <a:rPr lang="da-DK" dirty="0">
                <a:latin typeface="Neo Sans Pro"/>
              </a:rPr>
              <a:t>State estimation quality</a:t>
            </a:r>
          </a:p>
        </p:txBody>
      </p:sp>
    </p:spTree>
    <p:extLst>
      <p:ext uri="{BB962C8B-B14F-4D97-AF65-F5344CB8AC3E}">
        <p14:creationId xmlns:p14="http://schemas.microsoft.com/office/powerpoint/2010/main" val="3980946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672" cy="1436049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Residual signals: strong detectibility</a:t>
            </a:r>
          </a:p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Detection times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18</a:t>
            </a:fld>
            <a:endParaRPr lang="da-DK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C8018C-AAFC-476A-8A9B-3C39E0E7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r="7986"/>
          <a:stretch/>
        </p:blipFill>
        <p:spPr>
          <a:xfrm>
            <a:off x="0" y="3396610"/>
            <a:ext cx="6096000" cy="3461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EC0F41-8318-48C4-BA66-7593205FC6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109"/>
          <a:stretch/>
        </p:blipFill>
        <p:spPr>
          <a:xfrm>
            <a:off x="6096000" y="2809185"/>
            <a:ext cx="6096000" cy="3415187"/>
          </a:xfrm>
          <a:prstGeom prst="rect">
            <a:avLst/>
          </a:prstGeom>
        </p:spPr>
      </p:pic>
      <p:sp>
        <p:nvSpPr>
          <p:cNvPr id="8" name="Rectangle 30">
            <a:extLst>
              <a:ext uri="{FF2B5EF4-FFF2-40B4-BE49-F238E27FC236}">
                <a16:creationId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-228933" y="3425707"/>
            <a:ext cx="6317674" cy="3801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6088741" y="2888777"/>
            <a:ext cx="6317674" cy="4319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435919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7568381" cy="173831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Area under the ROC curve, and sensitivity index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19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3901C-197A-4FF8-9B51-6C66F57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71" y="3009899"/>
            <a:ext cx="20383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E4AC2-7D35-433A-819D-E806224D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3214687"/>
            <a:ext cx="4095750" cy="428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6B9C57-AD75-4BDB-B18E-2D63D9C29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847" y="3989635"/>
            <a:ext cx="7423314" cy="2034093"/>
          </a:xfrm>
          <a:prstGeom prst="rect">
            <a:avLst/>
          </a:prstGeom>
        </p:spPr>
      </p:pic>
      <p:sp>
        <p:nvSpPr>
          <p:cNvPr id="3" name="Balra nyíl 2"/>
          <p:cNvSpPr/>
          <p:nvPr/>
        </p:nvSpPr>
        <p:spPr>
          <a:xfrm rot="10800000">
            <a:off x="1504560" y="4586089"/>
            <a:ext cx="700458" cy="26327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2214847" y="5065673"/>
            <a:ext cx="7423314" cy="51891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38055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8DF1-6640-453D-B79F-A76BEF64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8D7-3712-443F-A022-C8B6722C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43" y="775272"/>
            <a:ext cx="6463540" cy="6082728"/>
          </a:xfrm>
        </p:spPr>
        <p:txBody>
          <a:bodyPr>
            <a:normAutofit lnSpcReduction="10000"/>
          </a:bodyPr>
          <a:lstStyle/>
          <a:p>
            <a:r>
              <a:rPr lang="hu-HU" dirty="0" err="1">
                <a:latin typeface="Neo Sans Pro"/>
              </a:rPr>
              <a:t>Introduction</a:t>
            </a:r>
            <a:endParaRPr lang="hu-HU" dirty="0">
              <a:latin typeface="Neo Sans Pro"/>
            </a:endParaRPr>
          </a:p>
          <a:p>
            <a:pPr lvl="1"/>
            <a:r>
              <a:rPr lang="da-DK" dirty="0">
                <a:latin typeface="Neo Sans Pro"/>
              </a:rPr>
              <a:t>Gas Loop Problem</a:t>
            </a:r>
            <a:endParaRPr lang="hu-HU" dirty="0">
              <a:latin typeface="Neo Sans Pro"/>
            </a:endParaRPr>
          </a:p>
          <a:p>
            <a:pPr lvl="1"/>
            <a:r>
              <a:rPr lang="hu-HU" dirty="0">
                <a:latin typeface="Neo Sans Pro"/>
              </a:rPr>
              <a:t>Project </a:t>
            </a:r>
            <a:r>
              <a:rPr lang="hu-HU" dirty="0" err="1">
                <a:latin typeface="Neo Sans Pro"/>
              </a:rPr>
              <a:t>goal</a:t>
            </a:r>
            <a:endParaRPr lang="hu-HU" dirty="0">
              <a:latin typeface="Neo Sans Pro"/>
            </a:endParaRPr>
          </a:p>
          <a:p>
            <a:pPr lvl="1"/>
            <a:r>
              <a:rPr lang="hu-HU" dirty="0">
                <a:latin typeface="Neo Sans Pro"/>
              </a:rPr>
              <a:t>Project </a:t>
            </a:r>
            <a:r>
              <a:rPr lang="hu-HU" dirty="0" err="1">
                <a:latin typeface="Neo Sans Pro"/>
              </a:rPr>
              <a:t>scope</a:t>
            </a: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Physical and Mathematical Model</a:t>
            </a:r>
          </a:p>
          <a:p>
            <a:r>
              <a:rPr lang="da-DK" dirty="0">
                <a:latin typeface="Neo Sans Pro"/>
              </a:rPr>
              <a:t>Short introduction to the investigated plants</a:t>
            </a:r>
          </a:p>
          <a:p>
            <a:r>
              <a:rPr lang="da-DK" dirty="0">
                <a:latin typeface="Neo Sans Pro"/>
              </a:rPr>
              <a:t>State estimator</a:t>
            </a:r>
          </a:p>
          <a:p>
            <a:pPr lvl="1"/>
            <a:r>
              <a:rPr lang="da-DK" dirty="0">
                <a:latin typeface="Neo Sans Pro"/>
              </a:rPr>
              <a:t>Residual analysis</a:t>
            </a:r>
          </a:p>
          <a:p>
            <a:r>
              <a:rPr lang="da-DK" dirty="0">
                <a:latin typeface="Neo Sans Pro"/>
              </a:rPr>
              <a:t>Recursive Least Squares (RLS) algorithm</a:t>
            </a:r>
          </a:p>
          <a:p>
            <a:r>
              <a:rPr lang="da-DK" dirty="0">
                <a:latin typeface="Neo Sans Pro"/>
              </a:rPr>
              <a:t>Fault Detectors</a:t>
            </a:r>
          </a:p>
          <a:p>
            <a:r>
              <a:rPr lang="da-DK" dirty="0">
                <a:latin typeface="Neo Sans Pro"/>
              </a:rPr>
              <a:t>Results and Evaluation</a:t>
            </a:r>
          </a:p>
          <a:p>
            <a:r>
              <a:rPr lang="da-DK" dirty="0">
                <a:latin typeface="Neo Sans Pro"/>
              </a:rPr>
              <a:t>Conclusion and Discussion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AEE38-070E-4932-B883-2BD41A1A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</a:t>
            </a:fld>
            <a:endParaRPr lang="da-DK"/>
          </a:p>
        </p:txBody>
      </p:sp>
      <p:pic>
        <p:nvPicPr>
          <p:cNvPr id="5" name="Picture 33">
            <a:extLst>
              <a:ext uri="{FF2B5EF4-FFF2-40B4-BE49-F238E27FC236}">
                <a16:creationId xmlns:a16="http://schemas.microsoft.com/office/drawing/2014/main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5" y="1774442"/>
            <a:ext cx="4730496" cy="172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AC336F-6F64-418E-94D5-BE9A50EC8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44" y="3820210"/>
            <a:ext cx="1543681" cy="2901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917508A-DE99-42FD-B518-27CCCD4B4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3" y="4408228"/>
            <a:ext cx="2287345" cy="1715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20</a:t>
            </a:fld>
            <a:endParaRPr lang="da-DK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7033664" y="2947601"/>
            <a:ext cx="4674560" cy="2290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BDE97-25FE-4F90-B9BD-1E7B39BDC634}"/>
              </a:ext>
            </a:extLst>
          </p:cNvPr>
          <p:cNvSpPr/>
          <p:nvPr/>
        </p:nvSpPr>
        <p:spPr>
          <a:xfrm>
            <a:off x="6938128" y="2271860"/>
            <a:ext cx="490193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184470" y="1814867"/>
            <a:ext cx="6317674" cy="490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823252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8B91A6F-C700-42D4-B3E0-FDF102DE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" y="4548686"/>
            <a:ext cx="6154886" cy="2309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11" y="-129590"/>
            <a:ext cx="11144535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– control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21</a:t>
            </a:fld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E25D4-F163-476A-8B15-A3127278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81280" b="57738"/>
          <a:stretch/>
        </p:blipFill>
        <p:spPr>
          <a:xfrm>
            <a:off x="5331736" y="922121"/>
            <a:ext cx="2344386" cy="837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30BF0F-15B8-4B1C-9B72-1D47A6EC9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" y="2325125"/>
            <a:ext cx="6154888" cy="230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r="5290"/>
          <a:stretch/>
        </p:blipFill>
        <p:spPr>
          <a:xfrm>
            <a:off x="6095999" y="4769963"/>
            <a:ext cx="4648301" cy="2088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EDB31C-C4A5-4E4A-96AD-953DA84B3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21" y="2755398"/>
            <a:ext cx="5369311" cy="2014565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5" y="1051506"/>
            <a:ext cx="8720579" cy="1325563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/>
              </a:rPr>
              <a:t>Coefficient of performance</a:t>
            </a:r>
          </a:p>
          <a:p>
            <a:r>
              <a:rPr lang="da-DK" dirty="0">
                <a:latin typeface="Neo Sans Pro"/>
              </a:rPr>
              <a:t>Cabinet temperatures</a:t>
            </a:r>
          </a:p>
          <a:p>
            <a:r>
              <a:rPr lang="da-DK" dirty="0">
                <a:latin typeface="Neo Sans Pro"/>
              </a:rPr>
              <a:t>Inputs are no longer saturated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95CD91-F1CA-446A-818D-8BEAECE943E6}"/>
              </a:ext>
            </a:extLst>
          </p:cNvPr>
          <p:cNvSpPr/>
          <p:nvPr/>
        </p:nvSpPr>
        <p:spPr>
          <a:xfrm>
            <a:off x="6302638" y="2747463"/>
            <a:ext cx="6317674" cy="42128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A695CD91-F1CA-446A-818D-8BEAECE943E6}"/>
              </a:ext>
            </a:extLst>
          </p:cNvPr>
          <p:cNvSpPr/>
          <p:nvPr/>
        </p:nvSpPr>
        <p:spPr>
          <a:xfrm>
            <a:off x="-403531" y="2361229"/>
            <a:ext cx="6317674" cy="4599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06837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AC32E6B5-9058-472C-A5EB-05FE6B050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49051"/>
          <a:stretch/>
        </p:blipFill>
        <p:spPr>
          <a:xfrm>
            <a:off x="7199404" y="957731"/>
            <a:ext cx="4741770" cy="4188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680" y="-19985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22</a:t>
            </a:fld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E09A53-E654-4AF9-AE18-19D76E4D96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2107" r="49023" b="4202"/>
          <a:stretch/>
        </p:blipFill>
        <p:spPr>
          <a:xfrm>
            <a:off x="321297" y="160721"/>
            <a:ext cx="3056083" cy="6560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F1F022-25CF-4B08-A18E-68D07B09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430" y="5243318"/>
            <a:ext cx="3568774" cy="101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791739-6003-44EE-B8D1-FB7B5B421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2" t="80783" r="19708" b="12441"/>
          <a:stretch/>
        </p:blipFill>
        <p:spPr>
          <a:xfrm>
            <a:off x="3153777" y="5518098"/>
            <a:ext cx="3900665" cy="123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9141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9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23</a:t>
            </a:fld>
            <a:endParaRPr lang="da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C98B9-C37C-4838-9879-238795F373F1}"/>
              </a:ext>
            </a:extLst>
          </p:cNvPr>
          <p:cNvSpPr txBox="1">
            <a:spLocks/>
          </p:cNvSpPr>
          <p:nvPr/>
        </p:nvSpPr>
        <p:spPr>
          <a:xfrm>
            <a:off x="838200" y="1414021"/>
            <a:ext cx="10515600" cy="530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14" name="Content Placeholder 41">
            <a:extLst>
              <a:ext uri="{FF2B5EF4-FFF2-40B4-BE49-F238E27FC236}">
                <a16:creationId xmlns:a16="http://schemas.microsoft.com/office/drawing/2014/main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413994" y="2224727"/>
            <a:ext cx="8428348" cy="46332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Robust residual signals </a:t>
            </a:r>
            <a:endParaRPr lang="hu-HU" dirty="0">
              <a:latin typeface="Neo Sans Pro"/>
            </a:endParaRPr>
          </a:p>
          <a:p>
            <a:pPr lvl="1"/>
            <a:r>
              <a:rPr lang="hu-HU" dirty="0">
                <a:latin typeface="Neo Sans Pro"/>
              </a:rPr>
              <a:t>E</a:t>
            </a:r>
            <a:r>
              <a:rPr lang="da-DK" dirty="0">
                <a:latin typeface="Neo Sans Pro"/>
              </a:rPr>
              <a:t>arly detection and measurement reconstruction</a:t>
            </a:r>
          </a:p>
          <a:p>
            <a:pPr lvl="1"/>
            <a:r>
              <a:rPr lang="hu-HU" dirty="0" err="1">
                <a:latin typeface="Neo Sans Pro"/>
              </a:rPr>
              <a:t>Gas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loop</a:t>
            </a:r>
            <a:r>
              <a:rPr lang="hu-HU" dirty="0">
                <a:latin typeface="Neo Sans Pro"/>
              </a:rPr>
              <a:t> is </a:t>
            </a:r>
            <a:r>
              <a:rPr lang="hu-HU" dirty="0" err="1">
                <a:latin typeface="Neo Sans Pro"/>
              </a:rPr>
              <a:t>not</a:t>
            </a:r>
            <a:r>
              <a:rPr lang="hu-HU" dirty="0">
                <a:latin typeface="Neo Sans Pro"/>
              </a:rPr>
              <a:t> entered</a:t>
            </a: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Challenges</a:t>
            </a:r>
          </a:p>
          <a:p>
            <a:pPr lvl="1"/>
            <a:r>
              <a:rPr lang="da-DK" dirty="0">
                <a:latin typeface="Neo Sans Pro"/>
              </a:rPr>
              <a:t>Fault diagnosis is harder, where the effects are less pronounced</a:t>
            </a:r>
          </a:p>
          <a:p>
            <a:pPr lvl="1"/>
            <a:r>
              <a:rPr lang="da-DK" dirty="0">
                <a:latin typeface="Neo Sans Pro"/>
              </a:rPr>
              <a:t>Change of operation-point has the same effect on state estimator residuals, as the faults</a:t>
            </a:r>
          </a:p>
          <a:p>
            <a:pPr lvl="1"/>
            <a:r>
              <a:rPr lang="da-DK" dirty="0">
                <a:latin typeface="Neo Sans Pro"/>
              </a:rPr>
              <a:t>Information density was low for field experiment data</a:t>
            </a:r>
          </a:p>
          <a:p>
            <a:r>
              <a:rPr lang="da-DK" dirty="0">
                <a:latin typeface="Neo Sans Pro"/>
              </a:rPr>
              <a:t>Findings</a:t>
            </a:r>
          </a:p>
          <a:p>
            <a:pPr lvl="1"/>
            <a:r>
              <a:rPr lang="da-DK" dirty="0">
                <a:latin typeface="Neo Sans Pro"/>
              </a:rPr>
              <a:t>Estimator </a:t>
            </a:r>
            <a:endParaRPr lang="hu-HU" dirty="0">
              <a:latin typeface="Neo Sans Pro"/>
            </a:endParaRPr>
          </a:p>
          <a:p>
            <a:pPr lvl="1"/>
            <a:r>
              <a:rPr lang="hu-HU" dirty="0">
                <a:latin typeface="Neo Sans Pro"/>
              </a:rPr>
              <a:t>R</a:t>
            </a:r>
            <a:r>
              <a:rPr lang="da-DK" dirty="0">
                <a:latin typeface="Neo Sans Pro"/>
              </a:rPr>
              <a:t>esidual generator </a:t>
            </a:r>
            <a:r>
              <a:rPr lang="hu-HU" dirty="0" err="1">
                <a:latin typeface="Neo Sans Pro"/>
              </a:rPr>
              <a:t>for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the</a:t>
            </a:r>
            <a:r>
              <a:rPr lang="da-DK" dirty="0">
                <a:latin typeface="Neo Sans Pro"/>
              </a:rPr>
              <a:t> nonlinear system</a:t>
            </a:r>
          </a:p>
          <a:p>
            <a:pPr lvl="1"/>
            <a:r>
              <a:rPr lang="da-DK" dirty="0">
                <a:latin typeface="Neo Sans Pro"/>
              </a:rPr>
              <a:t>Expectation Maximization </a:t>
            </a:r>
            <a:r>
              <a:rPr lang="hu-HU" dirty="0" err="1">
                <a:latin typeface="Neo Sans Pro"/>
              </a:rPr>
              <a:t>algorithm</a:t>
            </a:r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F36C9-3C37-4A6A-A3A8-8B09A735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30" y="-13700"/>
            <a:ext cx="6155670" cy="22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759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1">
            <a:extLst>
              <a:ext uri="{FF2B5EF4-FFF2-40B4-BE49-F238E27FC236}">
                <a16:creationId xmlns:a16="http://schemas.microsoft.com/office/drawing/2014/main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1405772" y="2014767"/>
            <a:ext cx="9663260" cy="539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experiments with fault handling</a:t>
            </a:r>
          </a:p>
          <a:p>
            <a:r>
              <a:rPr lang="da-DK" dirty="0">
                <a:latin typeface="Neo Sans Pro"/>
              </a:rPr>
              <a:t>Extending operation domain to </a:t>
            </a:r>
            <a:r>
              <a:rPr lang="hu-HU" dirty="0" err="1">
                <a:latin typeface="Neo Sans Pro"/>
              </a:rPr>
              <a:t>winter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conditions</a:t>
            </a:r>
            <a:endParaRPr lang="hu-HU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Evaluating the EM detector in a more equal environment and testing fault isolation</a:t>
            </a:r>
          </a:p>
          <a:p>
            <a:r>
              <a:rPr lang="da-DK" dirty="0">
                <a:latin typeface="Neo Sans Pro"/>
              </a:rPr>
              <a:t>Using estimator for prediction and enhancing advanced control strategies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02" y="40285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32295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9357-E6A0-4478-944C-6B52E131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847" y="374349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Thank you for the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70648-5AA8-4688-BE87-DDD588D8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25</a:t>
            </a:fld>
            <a:endParaRPr lang="da-DK"/>
          </a:p>
        </p:txBody>
      </p:sp>
      <p:pic>
        <p:nvPicPr>
          <p:cNvPr id="1026" name="Picture 2" descr="KÃ©ptalÃ¡lat a kÃ¶vetkezÅre: âfunny fridgeâ">
            <a:extLst>
              <a:ext uri="{FF2B5EF4-FFF2-40B4-BE49-F238E27FC236}">
                <a16:creationId xmlns:a16="http://schemas.microsoft.com/office/drawing/2014/main" id="{7BC3A0A3-5887-40D5-9765-65982DF4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72" y="1913772"/>
            <a:ext cx="3773275" cy="377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KÃ©ptalÃ¡lat a kÃ¶vetkezÅre: âhan solo fridgeâ">
            <a:extLst>
              <a:ext uri="{FF2B5EF4-FFF2-40B4-BE49-F238E27FC236}">
                <a16:creationId xmlns:a16="http://schemas.microsoft.com/office/drawing/2014/main" id="{8EFF1C81-5007-4013-98A9-7E6389C4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00" y="0"/>
            <a:ext cx="2622500" cy="5112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KÃ©ptalÃ¡lat a kÃ¶vetkezÅre: âfunny fridgeâ">
            <a:extLst>
              <a:ext uri="{FF2B5EF4-FFF2-40B4-BE49-F238E27FC236}">
                <a16:creationId xmlns:a16="http://schemas.microsoft.com/office/drawing/2014/main" id="{38B8745A-BBC1-4230-AB81-ABA1B3D3D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11390" b="6680"/>
          <a:stretch/>
        </p:blipFill>
        <p:spPr bwMode="auto">
          <a:xfrm>
            <a:off x="0" y="2474700"/>
            <a:ext cx="2405069" cy="424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7030585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FFD0-F4F8-4D3A-8461-899D68AC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128" y="2636985"/>
            <a:ext cx="280054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3276B-29A5-42E7-AC53-864BD83D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680458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8B1B1F53-8965-4A31-BA35-D6CB1994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0" y="-939"/>
            <a:ext cx="6852986" cy="67155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27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Refrigeration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1961228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DF2FB2FF-D6F6-4091-A47F-6F702A7C1FFB}"/>
              </a:ext>
            </a:extLst>
          </p:cNvPr>
          <p:cNvSpPr txBox="1">
            <a:spLocks/>
          </p:cNvSpPr>
          <p:nvPr/>
        </p:nvSpPr>
        <p:spPr>
          <a:xfrm>
            <a:off x="838199" y="919594"/>
            <a:ext cx="6532785" cy="566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Applying the inverse filter of </a:t>
            </a:r>
          </a:p>
          <a:p>
            <a:r>
              <a:rPr lang="da-DK" dirty="0">
                <a:latin typeface="Neo Sans Pro"/>
              </a:rPr>
              <a:t>Input signal: ambient temperature</a:t>
            </a:r>
          </a:p>
          <a:p>
            <a:r>
              <a:rPr lang="da-DK" dirty="0">
                <a:latin typeface="Neo Sans Pro"/>
              </a:rPr>
              <a:t>Main criteria</a:t>
            </a:r>
          </a:p>
          <a:p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Results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6532785" cy="5292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-77184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Residual whitening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28</a:t>
            </a:fld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72155-AC27-4984-805D-E09CB6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245" y="919594"/>
            <a:ext cx="3286125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152B1-0E39-4C84-8AA1-2CF2EA8F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>
          <a:xfrm>
            <a:off x="6271021" y="1604223"/>
            <a:ext cx="5920979" cy="2138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21D7D2-8560-4990-9CAB-A2898BC8B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8253"/>
          <a:stretch/>
        </p:blipFill>
        <p:spPr>
          <a:xfrm>
            <a:off x="2790333" y="3754465"/>
            <a:ext cx="7899662" cy="314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ED3C0-2C0F-454B-9751-64E5A2B60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541" y="1976042"/>
            <a:ext cx="3058484" cy="16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5602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16" y="2202834"/>
            <a:ext cx="4455057" cy="78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8CAC54-93E9-4733-9752-FCFD3157F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0"/>
          <a:stretch/>
        </p:blipFill>
        <p:spPr>
          <a:xfrm>
            <a:off x="6265459" y="781973"/>
            <a:ext cx="5753171" cy="1237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29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032D12-2932-43C9-9939-C6D30596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11" y="3092988"/>
            <a:ext cx="3341975" cy="3074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002569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3381534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Physical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</a:t>
            </a:fld>
            <a:endParaRPr lang="da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6" y="1690688"/>
            <a:ext cx="7433176" cy="503078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2DD4A19-3C56-46BC-B3CA-77C60F1D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6" y="221312"/>
            <a:ext cx="5283050" cy="3087496"/>
          </a:xfrm>
        </p:spPr>
      </p:pic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id="{5CDBCED7-66A6-455D-8FA4-4C20A078E85A}"/>
              </a:ext>
            </a:extLst>
          </p:cNvPr>
          <p:cNvSpPr txBox="1">
            <a:spLocks/>
          </p:cNvSpPr>
          <p:nvPr/>
        </p:nvSpPr>
        <p:spPr>
          <a:xfrm>
            <a:off x="7948784" y="4165969"/>
            <a:ext cx="4026512" cy="1144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Back-end and front-end</a:t>
            </a:r>
          </a:p>
          <a:p>
            <a:pPr lvl="1"/>
            <a:r>
              <a:rPr lang="da-DK" dirty="0"/>
              <a:t>Different dynamics</a:t>
            </a:r>
          </a:p>
        </p:txBody>
      </p:sp>
    </p:spTree>
    <p:extLst>
      <p:ext uri="{BB962C8B-B14F-4D97-AF65-F5344CB8AC3E}">
        <p14:creationId xmlns:p14="http://schemas.microsoft.com/office/powerpoint/2010/main" val="185815097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672" cy="1436049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Residual signals: strong detectibility</a:t>
            </a:r>
          </a:p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Detection times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30</a:t>
            </a:fld>
            <a:endParaRPr lang="da-DK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7D7BA7-D67A-4B26-B802-0A1B395C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17" y="3894934"/>
            <a:ext cx="7078862" cy="16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2272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31</a:t>
            </a:fld>
            <a:endParaRPr lang="da-D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B1D58-D458-4567-82A8-6C90DF5E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98" y="1845759"/>
            <a:ext cx="6413130" cy="2406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6481711" y="4421171"/>
            <a:ext cx="4335517" cy="21246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BDE97-25FE-4F90-B9BD-1E7B39BDC634}"/>
              </a:ext>
            </a:extLst>
          </p:cNvPr>
          <p:cNvSpPr/>
          <p:nvPr/>
        </p:nvSpPr>
        <p:spPr>
          <a:xfrm>
            <a:off x="6577166" y="4421171"/>
            <a:ext cx="6317674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265136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418163" cy="3990713"/>
          </a:xfrm>
        </p:spPr>
        <p:txBody>
          <a:bodyPr>
            <a:normAutofit/>
          </a:bodyPr>
          <a:lstStyle/>
          <a:p>
            <a:r>
              <a:rPr lang="da-DK" dirty="0">
                <a:latin typeface="Neo Sans Pro"/>
              </a:rPr>
              <a:t>Only simulations considered – true values can be extracted</a:t>
            </a:r>
          </a:p>
          <a:p>
            <a:pPr lvl="1"/>
            <a:r>
              <a:rPr lang="da-DK" dirty="0">
                <a:latin typeface="Neo Sans Pro"/>
              </a:rPr>
              <a:t>Weighted average is considered for virtual enthalpy of gas cooler: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marL="457200" lvl="1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CPU running time depends on set-point sampling rate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08" y="3659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32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009319-12FB-4D9F-B0A8-B4E9964F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06" y="5476101"/>
            <a:ext cx="6398296" cy="1220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6AF174-FDB6-4F99-9663-DC059126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38" y="3260338"/>
            <a:ext cx="1447800" cy="78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DEA274-07AD-4738-A75E-0B9257898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040" y="2627774"/>
            <a:ext cx="5508458" cy="20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694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CC56-D43B-4E03-8C3A-5A9FF0EC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-25241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4300-116B-4C36-B1B3-39D44FFC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779249"/>
            <a:ext cx="10515600" cy="5942226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line widths in the following figures </a:t>
            </a:r>
            <a:r>
              <a:rPr lang="hu-HU" dirty="0" err="1">
                <a:latin typeface="Neo Sans Pro"/>
              </a:rPr>
              <a:t>may</a:t>
            </a:r>
            <a:r>
              <a:rPr lang="hu-HU" dirty="0">
                <a:latin typeface="Neo Sans Pro"/>
              </a:rPr>
              <a:t> be </a:t>
            </a:r>
            <a:r>
              <a:rPr lang="hu-HU" dirty="0" err="1">
                <a:latin typeface="Neo Sans Pro"/>
              </a:rPr>
              <a:t>misleading</a:t>
            </a:r>
            <a:r>
              <a:rPr lang="da-DK" dirty="0">
                <a:latin typeface="Neo Sans Pro"/>
              </a:rPr>
              <a:t>:</a:t>
            </a:r>
            <a:endParaRPr lang="hu-HU" dirty="0">
              <a:latin typeface="Neo Sans Pro"/>
            </a:endParaRPr>
          </a:p>
          <a:p>
            <a:endParaRPr lang="hu-HU" dirty="0">
              <a:latin typeface="Neo Sans Pro"/>
            </a:endParaRPr>
          </a:p>
          <a:p>
            <a:endParaRPr lang="hu-HU" dirty="0">
              <a:latin typeface="Neo Sans Pro"/>
            </a:endParaRPr>
          </a:p>
          <a:p>
            <a:r>
              <a:rPr lang="hu-HU" dirty="0">
                <a:latin typeface="Neo Sans Pro"/>
              </a:rPr>
              <a:t>The </a:t>
            </a:r>
            <a:r>
              <a:rPr lang="hu-HU" dirty="0" err="1">
                <a:latin typeface="Neo Sans Pro"/>
              </a:rPr>
              <a:t>following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equation</a:t>
            </a:r>
            <a:r>
              <a:rPr lang="hu-HU" dirty="0">
                <a:latin typeface="Neo Sans Pro"/>
              </a:rPr>
              <a:t> is </a:t>
            </a:r>
            <a:r>
              <a:rPr lang="hu-HU" dirty="0" err="1">
                <a:latin typeface="Neo Sans Pro"/>
              </a:rPr>
              <a:t>not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squared</a:t>
            </a:r>
            <a:r>
              <a:rPr lang="hu-HU" dirty="0">
                <a:latin typeface="Neo Sans Pro"/>
              </a:rPr>
              <a:t>:</a:t>
            </a:r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The E and M steps are not well noted in this figure: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73E9-9DB0-4ACF-BC52-8A469C1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33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6627F-5460-400A-817F-65972A4DF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1" y="1190573"/>
            <a:ext cx="2574129" cy="93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18751-31C4-427E-97BB-069E9E9F3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8" y="4049883"/>
            <a:ext cx="4750677" cy="2749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1B6CC-6A8C-4FA9-892E-7EA8E864A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8828924" y="6411501"/>
            <a:ext cx="134215" cy="12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A801F-4F96-4331-B2B0-407B71BA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8897704" y="5820178"/>
            <a:ext cx="130870" cy="12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24860B-2FB2-41ED-8979-044043A58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9" y="3972417"/>
            <a:ext cx="4750677" cy="2749058"/>
          </a:xfrm>
          <a:prstGeom prst="rect">
            <a:avLst/>
          </a:prstGeom>
        </p:spPr>
      </p:pic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540E0B4D-5F2E-4353-AD09-A80115F5E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1478" y="5559468"/>
            <a:ext cx="914400" cy="914400"/>
          </a:xfrm>
          <a:prstGeom prst="rect">
            <a:avLst/>
          </a:prstGeom>
        </p:spPr>
      </p:pic>
      <p:pic>
        <p:nvPicPr>
          <p:cNvPr id="13" name="Graphic 12" descr="Sad face with solid fill">
            <a:extLst>
              <a:ext uri="{FF2B5EF4-FFF2-40B4-BE49-F238E27FC236}">
                <a16:creationId xmlns:a16="http://schemas.microsoft.com/office/drawing/2014/main" id="{FC8CEF84-37C6-403A-A196-FBECAFE10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0809" y="5559468"/>
            <a:ext cx="914400" cy="914400"/>
          </a:xfrm>
          <a:prstGeom prst="rect">
            <a:avLst/>
          </a:prstGeom>
        </p:spPr>
      </p:pic>
      <p:pic>
        <p:nvPicPr>
          <p:cNvPr id="12" name="Graphic 12" descr="Sad face with solid fill">
            <a:extLst>
              <a:ext uri="{FF2B5EF4-FFF2-40B4-BE49-F238E27FC236}">
                <a16:creationId xmlns:a16="http://schemas.microsoft.com/office/drawing/2014/main" id="{FC8CEF84-37C6-403A-A196-FBECAFE10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9815" y="2592318"/>
            <a:ext cx="914400" cy="914400"/>
          </a:xfrm>
          <a:prstGeom prst="rect">
            <a:avLst/>
          </a:prstGeom>
        </p:spPr>
      </p:pic>
      <p:pic>
        <p:nvPicPr>
          <p:cNvPr id="14" name="Graphic 10" descr="Smiling face with solid fill">
            <a:extLst>
              <a:ext uri="{FF2B5EF4-FFF2-40B4-BE49-F238E27FC236}">
                <a16:creationId xmlns:a16="http://schemas.microsoft.com/office/drawing/2014/main" id="{540E0B4D-5F2E-4353-AD09-A80115F5E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627" y="2592318"/>
            <a:ext cx="914400" cy="9144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034" y="2670134"/>
            <a:ext cx="2317678" cy="609613"/>
          </a:xfrm>
          <a:prstGeom prst="rect">
            <a:avLst/>
          </a:prstGeom>
        </p:spPr>
      </p:pic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10014712" y="2579842"/>
            <a:ext cx="285084" cy="222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800" y="2773732"/>
            <a:ext cx="2097015" cy="5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06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4</a:t>
            </a:fld>
            <a:endParaRPr lang="da-DK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83" y="-5757"/>
            <a:ext cx="8297246" cy="3017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gas loop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18" y="3125338"/>
            <a:ext cx="5454511" cy="36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5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–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5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99F4F-B5ED-4EDE-86EE-BBF0F3EC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58" y="5478130"/>
            <a:ext cx="1638300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947AD-5ADD-4A56-9DCA-1454B5DE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50" y="4955446"/>
            <a:ext cx="2090735" cy="52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430B9-A958-4C56-B1DF-5CC9A5F96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157" y="3522286"/>
            <a:ext cx="2883477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064F5-46FC-438A-990F-B6C8B831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153" y="4183942"/>
            <a:ext cx="4416064" cy="59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BB1BC-4902-4220-8CC6-DBB0F1624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428" y="5972655"/>
            <a:ext cx="1666875" cy="62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425" y="2350825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009" y="2846306"/>
            <a:ext cx="2009775" cy="419100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8553951-D7A3-484A-A1DD-685C0B9A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486432" cy="4667251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 panose="020B0504030504040204" pitchFamily="34" charset="0"/>
              </a:rPr>
              <a:t>Goal: state space model description</a:t>
            </a:r>
          </a:p>
          <a:p>
            <a:endParaRPr lang="da-DK" dirty="0">
              <a:latin typeface="Neo Sans Pro" panose="020B0504030504040204" pitchFamily="34" charset="0"/>
            </a:endParaRPr>
          </a:p>
          <a:p>
            <a:endParaRPr lang="da-DK" dirty="0">
              <a:latin typeface="Neo Sans Pro" panose="020B0504030504040204" pitchFamily="34" charset="0"/>
            </a:endParaRPr>
          </a:p>
          <a:p>
            <a:r>
              <a:rPr lang="da-DK" dirty="0">
                <a:latin typeface="Neo Sans Pro" panose="020B0504030504040204" pitchFamily="34" charset="0"/>
              </a:rPr>
              <a:t>Applied differential equations</a:t>
            </a: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Mass balance equation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Energy balance equation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Chain rule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2"/>
            <a:r>
              <a:rPr lang="da-DK" dirty="0">
                <a:latin typeface="Neo Sans Pro" panose="020B0504030504040204" pitchFamily="34" charset="0"/>
              </a:rPr>
              <a:t>Two properties: given by the phase rule</a:t>
            </a:r>
          </a:p>
          <a:p>
            <a:pPr lvl="2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Low pass filter</a:t>
            </a:r>
          </a:p>
        </p:txBody>
      </p:sp>
    </p:spTree>
    <p:extLst>
      <p:ext uri="{BB962C8B-B14F-4D97-AF65-F5344CB8AC3E}">
        <p14:creationId xmlns:p14="http://schemas.microsoft.com/office/powerpoint/2010/main" val="22463654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10" y="72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 – heat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6</a:t>
            </a:fld>
            <a:endParaRPr lang="da-D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1DF375-A29A-4261-BB2D-97FB91BE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3" y="3429000"/>
            <a:ext cx="4091232" cy="3400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83AF93-F13F-448A-83AB-406812C2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8" y="3968895"/>
            <a:ext cx="3858425" cy="28405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2EAEFC-962B-4817-AFE0-3AFDEC5B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80" y="1294542"/>
            <a:ext cx="4292462" cy="579639"/>
          </a:xfrm>
          <a:prstGeom prst="rect">
            <a:avLst/>
          </a:prstGeom>
        </p:spPr>
      </p:pic>
      <p:sp>
        <p:nvSpPr>
          <p:cNvPr id="36" name="Content Placeholder 21">
            <a:extLst>
              <a:ext uri="{FF2B5EF4-FFF2-40B4-BE49-F238E27FC236}">
                <a16:creationId xmlns:a16="http://schemas.microsoft.com/office/drawing/2014/main" id="{41FFE8C0-6316-496F-A1A3-A3BCF3842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89"/>
            <a:ext cx="5892533" cy="2741343"/>
          </a:xfrm>
        </p:spPr>
        <p:txBody>
          <a:bodyPr>
            <a:normAutofit/>
          </a:bodyPr>
          <a:lstStyle/>
          <a:p>
            <a:r>
              <a:rPr lang="da-DK" dirty="0">
                <a:latin typeface="Neo Sans Pro"/>
              </a:rPr>
              <a:t>Energy balance</a:t>
            </a:r>
          </a:p>
          <a:p>
            <a:r>
              <a:rPr lang="da-DK" dirty="0">
                <a:latin typeface="Neo Sans Pro"/>
              </a:rPr>
              <a:t>Most assumptions are made here</a:t>
            </a:r>
          </a:p>
          <a:p>
            <a:pPr lvl="1"/>
            <a:r>
              <a:rPr lang="da-DK" dirty="0">
                <a:latin typeface="Neo Sans Pro"/>
              </a:rPr>
              <a:t>Linear resistance model</a:t>
            </a:r>
          </a:p>
          <a:p>
            <a:pPr lvl="1"/>
            <a:r>
              <a:rPr lang="da-DK" dirty="0">
                <a:latin typeface="Neo Sans Pro"/>
              </a:rPr>
              <a:t>First order convection model</a:t>
            </a:r>
          </a:p>
          <a:p>
            <a:pPr lvl="1"/>
            <a:r>
              <a:rPr lang="da-DK" dirty="0">
                <a:latin typeface="Neo Sans Pro"/>
              </a:rPr>
              <a:t>Neglected spatial temperature difference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DD9D-2624-44ED-BF74-8F8BBCF0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727" y="2152826"/>
            <a:ext cx="4178380" cy="1189038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41FFE8C0-6316-496F-A1A3-A3BCF3842837}"/>
              </a:ext>
            </a:extLst>
          </p:cNvPr>
          <p:cNvSpPr txBox="1">
            <a:spLocks/>
          </p:cNvSpPr>
          <p:nvPr/>
        </p:nvSpPr>
        <p:spPr>
          <a:xfrm>
            <a:off x="7970742" y="1230985"/>
            <a:ext cx="1547068" cy="51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err="1">
                <a:latin typeface="Neo Sans Pro"/>
              </a:rPr>
              <a:t>for</a:t>
            </a:r>
            <a:r>
              <a:rPr lang="hu-HU" dirty="0">
                <a:latin typeface="Neo Sans Pro"/>
              </a:rPr>
              <a:t> </a:t>
            </a:r>
            <a:r>
              <a:rPr lang="hu-HU" dirty="0" err="1">
                <a:latin typeface="Neo Sans Pro"/>
              </a:rPr>
              <a:t>cells</a:t>
            </a:r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04222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- simplifications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7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DA159B-1C3F-41A2-96D8-7695523F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15" y="1581506"/>
            <a:ext cx="5091549" cy="1124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D603BB-F669-4B80-B090-0A8DEC09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661" y="3417428"/>
            <a:ext cx="3362325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CC9F36-5FDC-40EA-8DA9-5552DB78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773" y="4639879"/>
            <a:ext cx="19050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33B6D7-969A-410C-8AA9-CC592C1C16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r="48798" b="45980"/>
          <a:stretch/>
        </p:blipFill>
        <p:spPr>
          <a:xfrm>
            <a:off x="8352149" y="5178818"/>
            <a:ext cx="2399266" cy="16392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BCCD34-6D83-4D1F-8C03-2C13DB9898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49711"/>
          <a:stretch/>
        </p:blipFill>
        <p:spPr>
          <a:xfrm>
            <a:off x="5383130" y="5242250"/>
            <a:ext cx="2046505" cy="1615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3EE13B-9F56-467A-956B-4D37DBA3C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061" y="4622754"/>
            <a:ext cx="2090735" cy="522684"/>
          </a:xfrm>
          <a:prstGeom prst="rect">
            <a:avLst/>
          </a:prstGeom>
        </p:spPr>
      </p:pic>
      <p:sp>
        <p:nvSpPr>
          <p:cNvPr id="18" name="Content Placeholder 21">
            <a:extLst>
              <a:ext uri="{FF2B5EF4-FFF2-40B4-BE49-F238E27FC236}">
                <a16:creationId xmlns:a16="http://schemas.microsoft.com/office/drawing/2014/main" id="{F50523B3-C301-484D-8EA0-73CA00DA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35" y="1651182"/>
            <a:ext cx="3899098" cy="4973354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Main problems</a:t>
            </a:r>
          </a:p>
          <a:p>
            <a:pPr lvl="1"/>
            <a:r>
              <a:rPr lang="da-DK" dirty="0">
                <a:latin typeface="Neo Sans Pro"/>
              </a:rPr>
              <a:t>Controllability issues</a:t>
            </a:r>
          </a:p>
          <a:p>
            <a:pPr lvl="1"/>
            <a:r>
              <a:rPr lang="da-DK" dirty="0">
                <a:latin typeface="Neo Sans Pro"/>
              </a:rPr>
              <a:t>Information distribution of estimator</a:t>
            </a:r>
          </a:p>
          <a:p>
            <a:pPr lvl="1"/>
            <a:r>
              <a:rPr lang="da-DK" dirty="0">
                <a:latin typeface="Neo Sans Pro"/>
              </a:rPr>
              <a:t>Large range of partial differentials</a:t>
            </a:r>
          </a:p>
          <a:p>
            <a:r>
              <a:rPr lang="da-DK" dirty="0">
                <a:latin typeface="Neo Sans Pro"/>
              </a:rPr>
              <a:t>Solutions</a:t>
            </a:r>
          </a:p>
          <a:p>
            <a:pPr lvl="1"/>
            <a:r>
              <a:rPr lang="da-DK" dirty="0">
                <a:latin typeface="Neo Sans Pro"/>
              </a:rPr>
              <a:t>No bypass valve and heat recovery unit</a:t>
            </a:r>
          </a:p>
          <a:p>
            <a:pPr lvl="1"/>
            <a:r>
              <a:rPr lang="da-DK" dirty="0">
                <a:latin typeface="Neo Sans Pro"/>
              </a:rPr>
              <a:t>One-cell gas cooler</a:t>
            </a:r>
          </a:p>
          <a:p>
            <a:pPr lvl="1"/>
            <a:r>
              <a:rPr lang="da-DK" dirty="0">
                <a:latin typeface="Neo Sans Pro"/>
              </a:rPr>
              <a:t>Perception of dynamics</a:t>
            </a:r>
          </a:p>
          <a:p>
            <a:pPr lvl="1"/>
            <a:r>
              <a:rPr lang="da-DK" dirty="0">
                <a:latin typeface="Neo Sans Pro"/>
              </a:rPr>
              <a:t>Look-up table, assuming steady state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F313899-2570-4268-AD4F-0E820811C8F1}"/>
              </a:ext>
            </a:extLst>
          </p:cNvPr>
          <p:cNvSpPr/>
          <p:nvPr/>
        </p:nvSpPr>
        <p:spPr>
          <a:xfrm rot="2660723">
            <a:off x="9196285" y="2768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A6C8A08-2BAD-4AF3-B09B-0195C3D287B0}"/>
              </a:ext>
            </a:extLst>
          </p:cNvPr>
          <p:cNvSpPr/>
          <p:nvPr/>
        </p:nvSpPr>
        <p:spPr>
          <a:xfrm>
            <a:off x="7454069" y="46356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FA43-A140-42DF-A433-E16B33280E4B}"/>
              </a:ext>
            </a:extLst>
          </p:cNvPr>
          <p:cNvSpPr/>
          <p:nvPr/>
        </p:nvSpPr>
        <p:spPr>
          <a:xfrm>
            <a:off x="4737932" y="433148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5472B-1323-4257-969F-CDE4ECB54511}"/>
              </a:ext>
            </a:extLst>
          </p:cNvPr>
          <p:cNvSpPr/>
          <p:nvPr/>
        </p:nvSpPr>
        <p:spPr>
          <a:xfrm>
            <a:off x="4737931" y="152379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703CC2-9BFE-40FF-A204-38E1E24A6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4131" y="2835182"/>
            <a:ext cx="1304925" cy="676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95AD06-9AAD-42B0-92DC-CDBE0F655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5" t="57762" r="58368" b="13015"/>
          <a:stretch/>
        </p:blipFill>
        <p:spPr>
          <a:xfrm>
            <a:off x="11740899" y="2962044"/>
            <a:ext cx="422976" cy="5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77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id="{30453C09-986F-4D37-8182-EA239616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07"/>
            <a:ext cx="4584812" cy="2025531"/>
          </a:xfrm>
        </p:spPr>
        <p:txBody>
          <a:bodyPr>
            <a:normAutofit fontScale="77500" lnSpcReduction="20000"/>
          </a:bodyPr>
          <a:lstStyle/>
          <a:p>
            <a:r>
              <a:rPr lang="da-DK" dirty="0">
                <a:latin typeface="Neo Sans Pro"/>
              </a:rPr>
              <a:t>Nonlinear model</a:t>
            </a:r>
          </a:p>
          <a:p>
            <a:r>
              <a:rPr lang="da-DK" dirty="0">
                <a:latin typeface="Neo Sans Pro"/>
              </a:rPr>
              <a:t>Disturbance: enthalpy difference</a:t>
            </a:r>
          </a:p>
          <a:p>
            <a:r>
              <a:rPr lang="da-DK" dirty="0">
                <a:latin typeface="Neo Sans Pro"/>
              </a:rPr>
              <a:t>Linearization</a:t>
            </a:r>
          </a:p>
          <a:p>
            <a:pPr lvl="1"/>
            <a:r>
              <a:rPr lang="da-DK" dirty="0">
                <a:latin typeface="Neo Sans Pro"/>
              </a:rPr>
              <a:t>Analysis at a set-point</a:t>
            </a:r>
          </a:p>
          <a:p>
            <a:r>
              <a:rPr lang="da-DK" dirty="0">
                <a:latin typeface="Neo Sans Pro"/>
              </a:rPr>
              <a:t>Conversion to discrete time (1s)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8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498097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53" y="1044533"/>
            <a:ext cx="2009775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5B92F-E102-40FE-B7B0-AD653353C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12" y="1694976"/>
            <a:ext cx="6649083" cy="2602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C9A5C8-63F9-4F96-9B40-475E71319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712" y="4815868"/>
            <a:ext cx="2409116" cy="11552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D852C9-5DB0-4ED3-B13E-3A452205D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" y="3271538"/>
            <a:ext cx="5097411" cy="34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6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BA8376-B324-4695-B01E-A912C6AEA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57" y="2328484"/>
            <a:ext cx="4626372" cy="173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57DE79-AC86-4A4B-8439-C4CF517D4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" y="5196666"/>
            <a:ext cx="4468298" cy="1676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6584B-43E8-4EE8-BC48-8954794ADA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19" y="616580"/>
            <a:ext cx="4626372" cy="1735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4389F-9749-4794-A09F-09EC848D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0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plants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BA2A2-BB3F-4BC4-B68D-61BBA68D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40" y="339898"/>
            <a:ext cx="3010303" cy="56577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EA40A-0BF1-4762-BAF1-6F13E825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9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C9188-E85C-4871-96E8-FB007F43E6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2" y="2687182"/>
            <a:ext cx="3439619" cy="2579714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D786E795-C283-4919-8BF5-89411A243FB2}"/>
              </a:ext>
            </a:extLst>
          </p:cNvPr>
          <p:cNvSpPr txBox="1">
            <a:spLocks/>
          </p:cNvSpPr>
          <p:nvPr/>
        </p:nvSpPr>
        <p:spPr>
          <a:xfrm>
            <a:off x="838200" y="1429010"/>
            <a:ext cx="4247454" cy="105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</a:t>
            </a:r>
          </a:p>
          <a:p>
            <a:r>
              <a:rPr lang="da-DK" dirty="0">
                <a:latin typeface="Neo Sans Pro"/>
              </a:rPr>
              <a:t>Simulation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6005A-C4EA-405B-9D8C-5CAA5799CFAB}"/>
              </a:ext>
            </a:extLst>
          </p:cNvPr>
          <p:cNvSpPr/>
          <p:nvPr/>
        </p:nvSpPr>
        <p:spPr>
          <a:xfrm>
            <a:off x="4374037" y="136526"/>
            <a:ext cx="7616859" cy="6019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8CFC0-9FF9-4F67-9EA3-BAD0E4DC0A9B}"/>
              </a:ext>
            </a:extLst>
          </p:cNvPr>
          <p:cNvSpPr/>
          <p:nvPr/>
        </p:nvSpPr>
        <p:spPr>
          <a:xfrm>
            <a:off x="247060" y="2603850"/>
            <a:ext cx="4024897" cy="622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27733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1419</Words>
  <Application>Microsoft Office PowerPoint</Application>
  <PresentationFormat>Widescreen</PresentationFormat>
  <Paragraphs>316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Neo Sans Pro</vt:lpstr>
      <vt:lpstr>Times New Roman</vt:lpstr>
      <vt:lpstr>Office Theme</vt:lpstr>
      <vt:lpstr>Fault Detection for the Control of Supermarket Refrigeration Systems</vt:lpstr>
      <vt:lpstr>Schedule</vt:lpstr>
      <vt:lpstr>Physical model</vt:lpstr>
      <vt:lpstr>The gas loop</vt:lpstr>
      <vt:lpstr>Mathematical model – differential equations</vt:lpstr>
      <vt:lpstr>Mathematical model – heat transfer</vt:lpstr>
      <vt:lpstr>Mathematical model - simplifications</vt:lpstr>
      <vt:lpstr>Mathematical model</vt:lpstr>
      <vt:lpstr>The plants</vt:lpstr>
      <vt:lpstr>The state estimator</vt:lpstr>
      <vt:lpstr>Parameter estimation and residuals</vt:lpstr>
      <vt:lpstr>Parameter estimation and residuals</vt:lpstr>
      <vt:lpstr>Fault Detection</vt:lpstr>
      <vt:lpstr>Fault Detection – Expectation Maximization</vt:lpstr>
      <vt:lpstr>Fault Detection – Expectation Maximization</vt:lpstr>
      <vt:lpstr>Fault handling</vt:lpstr>
      <vt:lpstr>Results and Evaluation</vt:lpstr>
      <vt:lpstr>Results and Evaluation - fault diagnosis</vt:lpstr>
      <vt:lpstr>Results and Evaluation - fault diagnosis</vt:lpstr>
      <vt:lpstr>Results – measurement reconstruction</vt:lpstr>
      <vt:lpstr>Results and Evaluation – control performance</vt:lpstr>
      <vt:lpstr>Results – state estimation quality</vt:lpstr>
      <vt:lpstr>Conclusion</vt:lpstr>
      <vt:lpstr>Future work</vt:lpstr>
      <vt:lpstr>Thank you for the attention!</vt:lpstr>
      <vt:lpstr>Appendix</vt:lpstr>
      <vt:lpstr>Refrigeration systems</vt:lpstr>
      <vt:lpstr>Residual whitening</vt:lpstr>
      <vt:lpstr>Fault Detection – Expectation Maximization</vt:lpstr>
      <vt:lpstr>Results and Evaluation - fault diagnosis</vt:lpstr>
      <vt:lpstr>Results – measurement reconstruction</vt:lpstr>
      <vt:lpstr>Results – state estimation quality</vt:lpstr>
      <vt:lpstr>Corrections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based fault detection of a supermarket refrigeration system</dc:title>
  <dc:creator>Zoltan Mark Pinter</dc:creator>
  <cp:lastModifiedBy>Zoltan Mark Pinter</cp:lastModifiedBy>
  <cp:revision>172</cp:revision>
  <dcterms:created xsi:type="dcterms:W3CDTF">2019-07-10T08:31:32Z</dcterms:created>
  <dcterms:modified xsi:type="dcterms:W3CDTF">2019-09-02T12:14:43Z</dcterms:modified>
</cp:coreProperties>
</file>